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Kooperativ" charset="1" panose="00000000000000000000"/>
      <p:regular r:id="rId22"/>
    </p:embeddedFont>
    <p:embeddedFont>
      <p:font typeface="Public Sans" charset="1" panose="00000000000000000000"/>
      <p:regular r:id="rId23"/>
    </p:embeddedFont>
    <p:embeddedFont>
      <p:font typeface="Times New Roman" charset="1" panose="02030502070405020303"/>
      <p:regular r:id="rId24"/>
    </p:embeddedFont>
    <p:embeddedFont>
      <p:font typeface="Times New Roman Bold" charset="1" panose="020308020704050203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12.png" Type="http://schemas.openxmlformats.org/officeDocument/2006/relationships/image"/><Relationship Id="rId17" Target="../media/image13.svg" Type="http://schemas.openxmlformats.org/officeDocument/2006/relationships/image"/><Relationship Id="rId18"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12.png" Type="http://schemas.openxmlformats.org/officeDocument/2006/relationships/image"/><Relationship Id="rId17" Target="../media/image13.svg" Type="http://schemas.openxmlformats.org/officeDocument/2006/relationships/image"/><Relationship Id="rId18"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false" flipV="false" rot="0">
            <a:off x="-6185404" y="1777886"/>
            <a:ext cx="20537032" cy="9687137"/>
          </a:xfrm>
          <a:custGeom>
            <a:avLst/>
            <a:gdLst/>
            <a:ahLst/>
            <a:cxnLst/>
            <a:rect r="r" b="b" t="t" l="l"/>
            <a:pathLst>
              <a:path h="9687137" w="20537032">
                <a:moveTo>
                  <a:pt x="0" y="0"/>
                </a:moveTo>
                <a:lnTo>
                  <a:pt x="20537032" y="0"/>
                </a:lnTo>
                <a:lnTo>
                  <a:pt x="20537032" y="9687137"/>
                </a:lnTo>
                <a:lnTo>
                  <a:pt x="0" y="9687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032206" y="1777886"/>
            <a:ext cx="20537032" cy="9687137"/>
          </a:xfrm>
          <a:custGeom>
            <a:avLst/>
            <a:gdLst/>
            <a:ahLst/>
            <a:cxnLst/>
            <a:rect r="r" b="b" t="t" l="l"/>
            <a:pathLst>
              <a:path h="9687137" w="20537032">
                <a:moveTo>
                  <a:pt x="0" y="0"/>
                </a:moveTo>
                <a:lnTo>
                  <a:pt x="20537032" y="0"/>
                </a:lnTo>
                <a:lnTo>
                  <a:pt x="20537032" y="9687137"/>
                </a:lnTo>
                <a:lnTo>
                  <a:pt x="0" y="9687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368407" y="1695598"/>
            <a:ext cx="13307691" cy="6895804"/>
          </a:xfrm>
          <a:custGeom>
            <a:avLst/>
            <a:gdLst/>
            <a:ahLst/>
            <a:cxnLst/>
            <a:rect r="r" b="b" t="t" l="l"/>
            <a:pathLst>
              <a:path h="6895804" w="13307691">
                <a:moveTo>
                  <a:pt x="0" y="0"/>
                </a:moveTo>
                <a:lnTo>
                  <a:pt x="13307692" y="0"/>
                </a:lnTo>
                <a:lnTo>
                  <a:pt x="13307692" y="6895804"/>
                </a:lnTo>
                <a:lnTo>
                  <a:pt x="0" y="6895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55788" y="2757816"/>
            <a:ext cx="13829611" cy="4492347"/>
          </a:xfrm>
          <a:prstGeom prst="rect">
            <a:avLst/>
          </a:prstGeom>
        </p:spPr>
        <p:txBody>
          <a:bodyPr anchor="t" rtlCol="false" tIns="0" lIns="0" bIns="0" rIns="0">
            <a:spAutoFit/>
          </a:bodyPr>
          <a:lstStyle/>
          <a:p>
            <a:pPr algn="ctr">
              <a:lnSpc>
                <a:spcPts val="11572"/>
              </a:lnSpc>
            </a:pPr>
            <a:r>
              <a:rPr lang="en-US" sz="11808">
                <a:solidFill>
                  <a:srgbClr val="202124"/>
                </a:solidFill>
                <a:latin typeface="Kooperativ"/>
                <a:ea typeface="Kooperativ"/>
                <a:cs typeface="Kooperativ"/>
                <a:sym typeface="Kooperativ"/>
              </a:rPr>
              <a:t>Uber Data Analysis and Visualization</a:t>
            </a:r>
          </a:p>
        </p:txBody>
      </p:sp>
      <p:sp>
        <p:nvSpPr>
          <p:cNvPr name="TextBox 6" id="6"/>
          <p:cNvSpPr txBox="true"/>
          <p:nvPr/>
        </p:nvSpPr>
        <p:spPr>
          <a:xfrm rot="0">
            <a:off x="5281905" y="7231113"/>
            <a:ext cx="7724191" cy="1048873"/>
          </a:xfrm>
          <a:prstGeom prst="rect">
            <a:avLst/>
          </a:prstGeom>
        </p:spPr>
        <p:txBody>
          <a:bodyPr anchor="t" rtlCol="false" tIns="0" lIns="0" bIns="0" rIns="0">
            <a:spAutoFit/>
          </a:bodyPr>
          <a:lstStyle/>
          <a:p>
            <a:pPr algn="ctr">
              <a:lnSpc>
                <a:spcPts val="4107"/>
              </a:lnSpc>
            </a:pPr>
            <a:r>
              <a:rPr lang="en-US" sz="3423">
                <a:solidFill>
                  <a:srgbClr val="FFFFFF"/>
                </a:solidFill>
                <a:latin typeface="Public Sans"/>
                <a:ea typeface="Public Sans"/>
                <a:cs typeface="Public Sans"/>
                <a:sym typeface="Public Sans"/>
              </a:rPr>
              <a:t>Name: Ajay Kumar.G</a:t>
            </a:r>
          </a:p>
          <a:p>
            <a:pPr algn="ctr">
              <a:lnSpc>
                <a:spcPts val="4107"/>
              </a:lnSpc>
            </a:pPr>
            <a:r>
              <a:rPr lang="en-US" sz="3423">
                <a:solidFill>
                  <a:srgbClr val="FFFFFF"/>
                </a:solidFill>
                <a:latin typeface="Public Sans"/>
                <a:ea typeface="Public Sans"/>
                <a:cs typeface="Public Sans"/>
                <a:sym typeface="Public Sans"/>
              </a:rPr>
              <a:t>Batch code: MBT12</a:t>
            </a:r>
          </a:p>
        </p:txBody>
      </p:sp>
      <p:grpSp>
        <p:nvGrpSpPr>
          <p:cNvPr name="Group 7" id="7"/>
          <p:cNvGrpSpPr/>
          <p:nvPr/>
        </p:nvGrpSpPr>
        <p:grpSpPr>
          <a:xfrm rot="-104491">
            <a:off x="-1562147" y="9695782"/>
            <a:ext cx="21205933" cy="7805667"/>
            <a:chOff x="0" y="0"/>
            <a:chExt cx="5585102" cy="2055814"/>
          </a:xfrm>
        </p:grpSpPr>
        <p:sp>
          <p:nvSpPr>
            <p:cNvPr name="Freeform 8" id="8"/>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9" id="9"/>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sp>
        <p:nvSpPr>
          <p:cNvPr name="Freeform 10" id="10"/>
          <p:cNvSpPr/>
          <p:nvPr/>
        </p:nvSpPr>
        <p:spPr>
          <a:xfrm flipH="false" flipV="false" rot="0">
            <a:off x="10696490" y="6621454"/>
            <a:ext cx="10468320" cy="3939895"/>
          </a:xfrm>
          <a:custGeom>
            <a:avLst/>
            <a:gdLst/>
            <a:ahLst/>
            <a:cxnLst/>
            <a:rect r="r" b="b" t="t" l="l"/>
            <a:pathLst>
              <a:path h="3939895" w="10468320">
                <a:moveTo>
                  <a:pt x="0" y="0"/>
                </a:moveTo>
                <a:lnTo>
                  <a:pt x="10468321" y="0"/>
                </a:lnTo>
                <a:lnTo>
                  <a:pt x="10468321" y="3939895"/>
                </a:lnTo>
                <a:lnTo>
                  <a:pt x="0" y="3939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905548" y="8105148"/>
            <a:ext cx="552886" cy="1267367"/>
          </a:xfrm>
          <a:custGeom>
            <a:avLst/>
            <a:gdLst/>
            <a:ahLst/>
            <a:cxnLst/>
            <a:rect r="r" b="b" t="t" l="l"/>
            <a:pathLst>
              <a:path h="1267367" w="552886">
                <a:moveTo>
                  <a:pt x="0" y="0"/>
                </a:moveTo>
                <a:lnTo>
                  <a:pt x="552886" y="0"/>
                </a:lnTo>
                <a:lnTo>
                  <a:pt x="552886" y="1267367"/>
                </a:lnTo>
                <a:lnTo>
                  <a:pt x="0" y="1267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698411" y="753268"/>
            <a:ext cx="1884661" cy="188466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5" id="15"/>
          <p:cNvSpPr/>
          <p:nvPr/>
        </p:nvSpPr>
        <p:spPr>
          <a:xfrm flipH="false" flipV="false" rot="0">
            <a:off x="16372780" y="2519691"/>
            <a:ext cx="2908940" cy="999618"/>
          </a:xfrm>
          <a:custGeom>
            <a:avLst/>
            <a:gdLst/>
            <a:ahLst/>
            <a:cxnLst/>
            <a:rect r="r" b="b" t="t" l="l"/>
            <a:pathLst>
              <a:path h="999618" w="2908940">
                <a:moveTo>
                  <a:pt x="0" y="0"/>
                </a:moveTo>
                <a:lnTo>
                  <a:pt x="2908940" y="0"/>
                </a:lnTo>
                <a:lnTo>
                  <a:pt x="2908940" y="999618"/>
                </a:lnTo>
                <a:lnTo>
                  <a:pt x="0" y="999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7861755" y="1296809"/>
            <a:ext cx="2320996" cy="797578"/>
          </a:xfrm>
          <a:custGeom>
            <a:avLst/>
            <a:gdLst/>
            <a:ahLst/>
            <a:cxnLst/>
            <a:rect r="r" b="b" t="t" l="l"/>
            <a:pathLst>
              <a:path h="797578" w="2320996">
                <a:moveTo>
                  <a:pt x="0" y="0"/>
                </a:moveTo>
                <a:lnTo>
                  <a:pt x="2320996" y="0"/>
                </a:lnTo>
                <a:lnTo>
                  <a:pt x="2320996" y="797578"/>
                </a:lnTo>
                <a:lnTo>
                  <a:pt x="0" y="797578"/>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7" id="17"/>
          <p:cNvSpPr/>
          <p:nvPr/>
        </p:nvSpPr>
        <p:spPr>
          <a:xfrm flipH="false" flipV="false" rot="0">
            <a:off x="-540533" y="1826278"/>
            <a:ext cx="2908940" cy="999618"/>
          </a:xfrm>
          <a:custGeom>
            <a:avLst/>
            <a:gdLst/>
            <a:ahLst/>
            <a:cxnLst/>
            <a:rect r="r" b="b" t="t" l="l"/>
            <a:pathLst>
              <a:path h="999618" w="2908940">
                <a:moveTo>
                  <a:pt x="0" y="0"/>
                </a:moveTo>
                <a:lnTo>
                  <a:pt x="2908940" y="0"/>
                </a:lnTo>
                <a:lnTo>
                  <a:pt x="2908940" y="999618"/>
                </a:lnTo>
                <a:lnTo>
                  <a:pt x="0" y="999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8" id="18"/>
          <p:cNvSpPr/>
          <p:nvPr/>
        </p:nvSpPr>
        <p:spPr>
          <a:xfrm flipH="false" flipV="false" rot="0">
            <a:off x="-330961" y="3804516"/>
            <a:ext cx="5398736" cy="12030609"/>
          </a:xfrm>
          <a:custGeom>
            <a:avLst/>
            <a:gdLst/>
            <a:ahLst/>
            <a:cxnLst/>
            <a:rect r="r" b="b" t="t" l="l"/>
            <a:pathLst>
              <a:path h="12030609" w="5398736">
                <a:moveTo>
                  <a:pt x="0" y="0"/>
                </a:moveTo>
                <a:lnTo>
                  <a:pt x="5398736" y="0"/>
                </a:lnTo>
                <a:lnTo>
                  <a:pt x="5398736" y="12030609"/>
                </a:lnTo>
                <a:lnTo>
                  <a:pt x="0" y="12030609"/>
                </a:lnTo>
                <a:lnTo>
                  <a:pt x="0" y="0"/>
                </a:lnTo>
                <a:close/>
              </a:path>
            </a:pathLst>
          </a:custGeom>
          <a:blipFill>
            <a:blip r:embed="rId12"/>
            <a:stretch>
              <a:fillRect l="0" t="0" r="0" b="0"/>
            </a:stretch>
          </a:blipFill>
        </p:spPr>
      </p:sp>
      <p:sp>
        <p:nvSpPr>
          <p:cNvPr name="Freeform 19" id="19"/>
          <p:cNvSpPr/>
          <p:nvPr/>
        </p:nvSpPr>
        <p:spPr>
          <a:xfrm flipH="false" flipV="false" rot="0">
            <a:off x="12103590" y="1028700"/>
            <a:ext cx="2801957" cy="2669501"/>
          </a:xfrm>
          <a:custGeom>
            <a:avLst/>
            <a:gdLst/>
            <a:ahLst/>
            <a:cxnLst/>
            <a:rect r="r" b="b" t="t" l="l"/>
            <a:pathLst>
              <a:path h="2669501" w="2801957">
                <a:moveTo>
                  <a:pt x="0" y="0"/>
                </a:moveTo>
                <a:lnTo>
                  <a:pt x="2801958" y="0"/>
                </a:lnTo>
                <a:lnTo>
                  <a:pt x="2801958" y="2669501"/>
                </a:lnTo>
                <a:lnTo>
                  <a:pt x="0" y="26695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8300038" y="638163"/>
            <a:ext cx="1687924" cy="1687924"/>
          </a:xfrm>
          <a:custGeom>
            <a:avLst/>
            <a:gdLst/>
            <a:ahLst/>
            <a:cxnLst/>
            <a:rect r="r" b="b" t="t" l="l"/>
            <a:pathLst>
              <a:path h="1687924" w="1687924">
                <a:moveTo>
                  <a:pt x="0" y="0"/>
                </a:moveTo>
                <a:lnTo>
                  <a:pt x="1687924" y="0"/>
                </a:lnTo>
                <a:lnTo>
                  <a:pt x="1687924" y="1687924"/>
                </a:lnTo>
                <a:lnTo>
                  <a:pt x="0" y="1687924"/>
                </a:lnTo>
                <a:lnTo>
                  <a:pt x="0" y="0"/>
                </a:lnTo>
                <a:close/>
              </a:path>
            </a:pathLst>
          </a:custGeom>
          <a:blipFill>
            <a:blip r:embed="rId1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703701" y="1404954"/>
            <a:ext cx="20537032" cy="9687137"/>
          </a:xfrm>
          <a:custGeom>
            <a:avLst/>
            <a:gdLst/>
            <a:ahLst/>
            <a:cxnLst/>
            <a:rect r="r" b="b" t="t" l="l"/>
            <a:pathLst>
              <a:path h="9687137" w="20537032">
                <a:moveTo>
                  <a:pt x="20537031" y="0"/>
                </a:moveTo>
                <a:lnTo>
                  <a:pt x="0" y="0"/>
                </a:lnTo>
                <a:lnTo>
                  <a:pt x="0" y="9687137"/>
                </a:lnTo>
                <a:lnTo>
                  <a:pt x="20537031" y="9687137"/>
                </a:lnTo>
                <a:lnTo>
                  <a:pt x="2053703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8610">
            <a:off x="-3771218" y="-1579724"/>
            <a:ext cx="13918805" cy="12829012"/>
            <a:chOff x="0" y="0"/>
            <a:chExt cx="3665858" cy="3378834"/>
          </a:xfrm>
        </p:grpSpPr>
        <p:sp>
          <p:nvSpPr>
            <p:cNvPr name="Freeform 4" id="4"/>
            <p:cNvSpPr/>
            <p:nvPr/>
          </p:nvSpPr>
          <p:spPr>
            <a:xfrm flipH="false" flipV="false" rot="0">
              <a:off x="0" y="0"/>
              <a:ext cx="3665858" cy="3378834"/>
            </a:xfrm>
            <a:custGeom>
              <a:avLst/>
              <a:gdLst/>
              <a:ahLst/>
              <a:cxnLst/>
              <a:rect r="r" b="b" t="t" l="l"/>
              <a:pathLst>
                <a:path h="3378834" w="3665858">
                  <a:moveTo>
                    <a:pt x="0" y="0"/>
                  </a:moveTo>
                  <a:lnTo>
                    <a:pt x="3665858" y="0"/>
                  </a:lnTo>
                  <a:lnTo>
                    <a:pt x="3665858" y="3378834"/>
                  </a:lnTo>
                  <a:lnTo>
                    <a:pt x="0" y="3378834"/>
                  </a:lnTo>
                  <a:close/>
                </a:path>
              </a:pathLst>
            </a:custGeom>
            <a:solidFill>
              <a:srgbClr val="FFFFFF"/>
            </a:solidFill>
          </p:spPr>
        </p:sp>
        <p:sp>
          <p:nvSpPr>
            <p:cNvPr name="TextBox 5" id="5"/>
            <p:cNvSpPr txBox="true"/>
            <p:nvPr/>
          </p:nvSpPr>
          <p:spPr>
            <a:xfrm>
              <a:off x="0" y="-9525"/>
              <a:ext cx="3665858" cy="338835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130785" y="-935484"/>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859058" y="787833"/>
            <a:ext cx="1884661" cy="18846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0" id="10"/>
          <p:cNvSpPr/>
          <p:nvPr/>
        </p:nvSpPr>
        <p:spPr>
          <a:xfrm flipH="false" flipV="false" rot="0">
            <a:off x="8394930" y="7372450"/>
            <a:ext cx="2697579" cy="2570057"/>
          </a:xfrm>
          <a:custGeom>
            <a:avLst/>
            <a:gdLst/>
            <a:ahLst/>
            <a:cxnLst/>
            <a:rect r="r" b="b" t="t" l="l"/>
            <a:pathLst>
              <a:path h="2570057" w="2697579">
                <a:moveTo>
                  <a:pt x="0" y="0"/>
                </a:moveTo>
                <a:lnTo>
                  <a:pt x="2697579" y="0"/>
                </a:lnTo>
                <a:lnTo>
                  <a:pt x="2697579" y="2570057"/>
                </a:lnTo>
                <a:lnTo>
                  <a:pt x="0" y="2570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2855570"/>
            <a:ext cx="16230600" cy="5424357"/>
          </a:xfrm>
          <a:custGeom>
            <a:avLst/>
            <a:gdLst/>
            <a:ahLst/>
            <a:cxnLst/>
            <a:rect r="r" b="b" t="t" l="l"/>
            <a:pathLst>
              <a:path h="5424357" w="16230600">
                <a:moveTo>
                  <a:pt x="0" y="0"/>
                </a:moveTo>
                <a:lnTo>
                  <a:pt x="16230600" y="0"/>
                </a:lnTo>
                <a:lnTo>
                  <a:pt x="16230600" y="5424356"/>
                </a:lnTo>
                <a:lnTo>
                  <a:pt x="0" y="5424356"/>
                </a:lnTo>
                <a:lnTo>
                  <a:pt x="0" y="0"/>
                </a:lnTo>
                <a:close/>
              </a:path>
            </a:pathLst>
          </a:custGeom>
          <a:blipFill>
            <a:blip r:embed="rId6"/>
            <a:stretch>
              <a:fillRect l="-4264" t="-57425" r="-61560" b="-121674"/>
            </a:stretch>
          </a:blipFill>
        </p:spPr>
      </p:sp>
      <p:sp>
        <p:nvSpPr>
          <p:cNvPr name="TextBox 12" id="12"/>
          <p:cNvSpPr txBox="true"/>
          <p:nvPr/>
        </p:nvSpPr>
        <p:spPr>
          <a:xfrm rot="0">
            <a:off x="1028700" y="188419"/>
            <a:ext cx="16230600" cy="958850"/>
          </a:xfrm>
          <a:prstGeom prst="rect">
            <a:avLst/>
          </a:prstGeom>
        </p:spPr>
        <p:txBody>
          <a:bodyPr anchor="t" rtlCol="false" tIns="0" lIns="0" bIns="0" rIns="0">
            <a:spAutoFit/>
          </a:bodyPr>
          <a:lstStyle/>
          <a:p>
            <a:pPr algn="ctr">
              <a:lnSpc>
                <a:spcPts val="7000"/>
              </a:lnSpc>
            </a:pPr>
          </a:p>
        </p:txBody>
      </p:sp>
      <p:grpSp>
        <p:nvGrpSpPr>
          <p:cNvPr name="Group 13" id="13"/>
          <p:cNvGrpSpPr/>
          <p:nvPr/>
        </p:nvGrpSpPr>
        <p:grpSpPr>
          <a:xfrm rot="0">
            <a:off x="1028700" y="8463002"/>
            <a:ext cx="16230600" cy="1374730"/>
            <a:chOff x="0" y="0"/>
            <a:chExt cx="4274726" cy="362069"/>
          </a:xfrm>
        </p:grpSpPr>
        <p:sp>
          <p:nvSpPr>
            <p:cNvPr name="Freeform 14" id="14"/>
            <p:cNvSpPr/>
            <p:nvPr/>
          </p:nvSpPr>
          <p:spPr>
            <a:xfrm flipH="false" flipV="false" rot="0">
              <a:off x="0" y="0"/>
              <a:ext cx="4274726" cy="362069"/>
            </a:xfrm>
            <a:custGeom>
              <a:avLst/>
              <a:gdLst/>
              <a:ahLst/>
              <a:cxnLst/>
              <a:rect r="r" b="b" t="t" l="l"/>
              <a:pathLst>
                <a:path h="362069" w="4274726">
                  <a:moveTo>
                    <a:pt x="0" y="0"/>
                  </a:moveTo>
                  <a:lnTo>
                    <a:pt x="4274726" y="0"/>
                  </a:lnTo>
                  <a:lnTo>
                    <a:pt x="4274726" y="362069"/>
                  </a:lnTo>
                  <a:lnTo>
                    <a:pt x="0" y="362069"/>
                  </a:lnTo>
                  <a:close/>
                </a:path>
              </a:pathLst>
            </a:custGeom>
            <a:solidFill>
              <a:srgbClr val="000000"/>
            </a:solidFill>
          </p:spPr>
        </p:sp>
        <p:sp>
          <p:nvSpPr>
            <p:cNvPr name="TextBox 15" id="15"/>
            <p:cNvSpPr txBox="true"/>
            <p:nvPr/>
          </p:nvSpPr>
          <p:spPr>
            <a:xfrm>
              <a:off x="0" y="-9525"/>
              <a:ext cx="4274726" cy="371594"/>
            </a:xfrm>
            <a:prstGeom prst="rect">
              <a:avLst/>
            </a:prstGeom>
          </p:spPr>
          <p:txBody>
            <a:bodyPr anchor="ctr" rtlCol="false" tIns="50800" lIns="50800" bIns="50800" rIns="50800"/>
            <a:lstStyle/>
            <a:p>
              <a:pPr algn="ctr">
                <a:lnSpc>
                  <a:spcPts val="2363"/>
                </a:lnSpc>
              </a:pPr>
            </a:p>
          </p:txBody>
        </p:sp>
      </p:grpSp>
      <p:grpSp>
        <p:nvGrpSpPr>
          <p:cNvPr name="Group 16" id="16"/>
          <p:cNvGrpSpPr/>
          <p:nvPr/>
        </p:nvGrpSpPr>
        <p:grpSpPr>
          <a:xfrm rot="0">
            <a:off x="2355437" y="1608082"/>
            <a:ext cx="14010213" cy="927099"/>
            <a:chOff x="0" y="0"/>
            <a:chExt cx="3689933" cy="244174"/>
          </a:xfrm>
        </p:grpSpPr>
        <p:sp>
          <p:nvSpPr>
            <p:cNvPr name="Freeform 17" id="17"/>
            <p:cNvSpPr/>
            <p:nvPr/>
          </p:nvSpPr>
          <p:spPr>
            <a:xfrm flipH="false" flipV="false" rot="0">
              <a:off x="0" y="0"/>
              <a:ext cx="3689933" cy="244174"/>
            </a:xfrm>
            <a:custGeom>
              <a:avLst/>
              <a:gdLst/>
              <a:ahLst/>
              <a:cxnLst/>
              <a:rect r="r" b="b" t="t" l="l"/>
              <a:pathLst>
                <a:path h="244174" w="3689933">
                  <a:moveTo>
                    <a:pt x="0" y="0"/>
                  </a:moveTo>
                  <a:lnTo>
                    <a:pt x="3689933" y="0"/>
                  </a:lnTo>
                  <a:lnTo>
                    <a:pt x="3689933" y="244174"/>
                  </a:lnTo>
                  <a:lnTo>
                    <a:pt x="0" y="244174"/>
                  </a:lnTo>
                  <a:close/>
                </a:path>
              </a:pathLst>
            </a:custGeom>
            <a:solidFill>
              <a:srgbClr val="000000"/>
            </a:solidFill>
          </p:spPr>
        </p:sp>
        <p:sp>
          <p:nvSpPr>
            <p:cNvPr name="TextBox 18" id="18"/>
            <p:cNvSpPr txBox="true"/>
            <p:nvPr/>
          </p:nvSpPr>
          <p:spPr>
            <a:xfrm>
              <a:off x="0" y="-9525"/>
              <a:ext cx="3689933" cy="253699"/>
            </a:xfrm>
            <a:prstGeom prst="rect">
              <a:avLst/>
            </a:prstGeom>
          </p:spPr>
          <p:txBody>
            <a:bodyPr anchor="ctr" rtlCol="false" tIns="50800" lIns="50800" bIns="50800" rIns="50800"/>
            <a:lstStyle/>
            <a:p>
              <a:pPr algn="ctr">
                <a:lnSpc>
                  <a:spcPts val="2363"/>
                </a:lnSpc>
              </a:pPr>
            </a:p>
          </p:txBody>
        </p:sp>
      </p:grpSp>
      <p:sp>
        <p:nvSpPr>
          <p:cNvPr name="TextBox 19" id="19"/>
          <p:cNvSpPr txBox="true"/>
          <p:nvPr/>
        </p:nvSpPr>
        <p:spPr>
          <a:xfrm rot="0">
            <a:off x="1180922" y="1661550"/>
            <a:ext cx="16384425" cy="745617"/>
          </a:xfrm>
          <a:prstGeom prst="rect">
            <a:avLst/>
          </a:prstGeom>
        </p:spPr>
        <p:txBody>
          <a:bodyPr anchor="t" rtlCol="false" tIns="0" lIns="0" bIns="0" rIns="0">
            <a:spAutoFit/>
          </a:bodyPr>
          <a:lstStyle/>
          <a:p>
            <a:pPr algn="ctr">
              <a:lnSpc>
                <a:spcPts val="5289"/>
              </a:lnSpc>
              <a:spcBef>
                <a:spcPct val="0"/>
              </a:spcBef>
            </a:pPr>
            <a:r>
              <a:rPr lang="en-US" b="true" sz="4300">
                <a:solidFill>
                  <a:srgbClr val="FFFFFF"/>
                </a:solidFill>
                <a:latin typeface="Times New Roman Bold"/>
                <a:ea typeface="Times New Roman Bold"/>
                <a:cs typeface="Times New Roman Bold"/>
                <a:sym typeface="Times New Roman Bold"/>
              </a:rPr>
              <a:t>5.0 What is the distribution of passenger counts across trips?</a:t>
            </a:r>
          </a:p>
        </p:txBody>
      </p:sp>
      <p:sp>
        <p:nvSpPr>
          <p:cNvPr name="TextBox 20" id="20"/>
          <p:cNvSpPr txBox="true"/>
          <p:nvPr/>
        </p:nvSpPr>
        <p:spPr>
          <a:xfrm rot="0">
            <a:off x="1028700" y="8446089"/>
            <a:ext cx="16230600" cy="1455420"/>
          </a:xfrm>
          <a:prstGeom prst="rect">
            <a:avLst/>
          </a:prstGeom>
        </p:spPr>
        <p:txBody>
          <a:bodyPr anchor="t" rtlCol="false" tIns="0" lIns="0" bIns="0" rIns="0">
            <a:spAutoFit/>
          </a:bodyPr>
          <a:lstStyle/>
          <a:p>
            <a:pPr algn="ctr">
              <a:lnSpc>
                <a:spcPts val="3689"/>
              </a:lnSpc>
              <a:spcBef>
                <a:spcPct val="0"/>
              </a:spcBef>
            </a:pPr>
            <a:r>
              <a:rPr lang="en-US" sz="2999">
                <a:solidFill>
                  <a:srgbClr val="FFFFFF"/>
                </a:solidFill>
                <a:latin typeface="Times New Roman"/>
                <a:ea typeface="Times New Roman"/>
                <a:cs typeface="Times New Roman"/>
                <a:sym typeface="Times New Roman"/>
              </a:rPr>
              <a:t>Conclusion: The bar graph shows that the majority of trips are taken by single passengers, followed by smaller contributions from groups of two or more passengers. This suggests that most rides cater to individual commuters.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5312622" y="3872364"/>
            <a:ext cx="13876598" cy="6545469"/>
          </a:xfrm>
          <a:custGeom>
            <a:avLst/>
            <a:gdLst/>
            <a:ahLst/>
            <a:cxnLst/>
            <a:rect r="r" b="b" t="t" l="l"/>
            <a:pathLst>
              <a:path h="6545469" w="13876598">
                <a:moveTo>
                  <a:pt x="13876599" y="0"/>
                </a:moveTo>
                <a:lnTo>
                  <a:pt x="0" y="0"/>
                </a:lnTo>
                <a:lnTo>
                  <a:pt x="0" y="6545469"/>
                </a:lnTo>
                <a:lnTo>
                  <a:pt x="13876599" y="6545469"/>
                </a:lnTo>
                <a:lnTo>
                  <a:pt x="1387659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562147" y="9523392"/>
            <a:ext cx="21205933" cy="7805667"/>
            <a:chOff x="0" y="0"/>
            <a:chExt cx="5585102" cy="2055814"/>
          </a:xfrm>
        </p:grpSpPr>
        <p:sp>
          <p:nvSpPr>
            <p:cNvPr name="Freeform 4" id="4"/>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5" id="5"/>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grpSp>
        <p:nvGrpSpPr>
          <p:cNvPr name="Group 6" id="6"/>
          <p:cNvGrpSpPr/>
          <p:nvPr/>
        </p:nvGrpSpPr>
        <p:grpSpPr>
          <a:xfrm rot="-87493">
            <a:off x="-3694629" y="4504357"/>
            <a:ext cx="14492663" cy="7056540"/>
            <a:chOff x="0" y="0"/>
            <a:chExt cx="3816998" cy="1858513"/>
          </a:xfrm>
        </p:grpSpPr>
        <p:sp>
          <p:nvSpPr>
            <p:cNvPr name="Freeform 7" id="7"/>
            <p:cNvSpPr/>
            <p:nvPr/>
          </p:nvSpPr>
          <p:spPr>
            <a:xfrm flipH="false" flipV="false" rot="0">
              <a:off x="0" y="0"/>
              <a:ext cx="3816998" cy="1858513"/>
            </a:xfrm>
            <a:custGeom>
              <a:avLst/>
              <a:gdLst/>
              <a:ahLst/>
              <a:cxnLst/>
              <a:rect r="r" b="b" t="t" l="l"/>
              <a:pathLst>
                <a:path h="1858513" w="3816998">
                  <a:moveTo>
                    <a:pt x="0" y="0"/>
                  </a:moveTo>
                  <a:lnTo>
                    <a:pt x="3816998" y="0"/>
                  </a:lnTo>
                  <a:lnTo>
                    <a:pt x="3816998" y="1858513"/>
                  </a:lnTo>
                  <a:lnTo>
                    <a:pt x="0" y="1858513"/>
                  </a:lnTo>
                  <a:close/>
                </a:path>
              </a:pathLst>
            </a:custGeom>
            <a:solidFill>
              <a:srgbClr val="FFFFFF"/>
            </a:solidFill>
          </p:spPr>
        </p:sp>
        <p:sp>
          <p:nvSpPr>
            <p:cNvPr name="TextBox 8" id="8"/>
            <p:cNvSpPr txBox="true"/>
            <p:nvPr/>
          </p:nvSpPr>
          <p:spPr>
            <a:xfrm>
              <a:off x="0" y="-9525"/>
              <a:ext cx="3816998" cy="1868038"/>
            </a:xfrm>
            <a:prstGeom prst="rect">
              <a:avLst/>
            </a:prstGeom>
          </p:spPr>
          <p:txBody>
            <a:bodyPr anchor="ctr" rtlCol="false" tIns="50800" lIns="50800" bIns="50800" rIns="50800"/>
            <a:lstStyle/>
            <a:p>
              <a:pPr algn="ctr">
                <a:lnSpc>
                  <a:spcPts val="2363"/>
                </a:lnSpc>
              </a:pPr>
            </a:p>
          </p:txBody>
        </p:sp>
      </p:grpSp>
      <p:sp>
        <p:nvSpPr>
          <p:cNvPr name="Freeform 9" id="9"/>
          <p:cNvSpPr/>
          <p:nvPr/>
        </p:nvSpPr>
        <p:spPr>
          <a:xfrm flipH="false" flipV="false" rot="250933">
            <a:off x="15542643" y="4832517"/>
            <a:ext cx="3172057" cy="3342205"/>
          </a:xfrm>
          <a:custGeom>
            <a:avLst/>
            <a:gdLst/>
            <a:ahLst/>
            <a:cxnLst/>
            <a:rect r="r" b="b" t="t" l="l"/>
            <a:pathLst>
              <a:path h="3342205" w="3172057">
                <a:moveTo>
                  <a:pt x="0" y="0"/>
                </a:moveTo>
                <a:lnTo>
                  <a:pt x="3172057" y="0"/>
                </a:lnTo>
                <a:lnTo>
                  <a:pt x="3172057" y="3342205"/>
                </a:lnTo>
                <a:lnTo>
                  <a:pt x="0" y="3342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9774350" y="7713153"/>
            <a:ext cx="7484950" cy="2381575"/>
          </a:xfrm>
          <a:custGeom>
            <a:avLst/>
            <a:gdLst/>
            <a:ahLst/>
            <a:cxnLst/>
            <a:rect r="r" b="b" t="t" l="l"/>
            <a:pathLst>
              <a:path h="2381575" w="7484950">
                <a:moveTo>
                  <a:pt x="7484950" y="0"/>
                </a:moveTo>
                <a:lnTo>
                  <a:pt x="0" y="0"/>
                </a:lnTo>
                <a:lnTo>
                  <a:pt x="0" y="2381575"/>
                </a:lnTo>
                <a:lnTo>
                  <a:pt x="7484950" y="2381575"/>
                </a:lnTo>
                <a:lnTo>
                  <a:pt x="748495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134805" y="8819345"/>
            <a:ext cx="286362" cy="656421"/>
          </a:xfrm>
          <a:custGeom>
            <a:avLst/>
            <a:gdLst/>
            <a:ahLst/>
            <a:cxnLst/>
            <a:rect r="r" b="b" t="t" l="l"/>
            <a:pathLst>
              <a:path h="656421" w="286362">
                <a:moveTo>
                  <a:pt x="0" y="0"/>
                </a:moveTo>
                <a:lnTo>
                  <a:pt x="286362" y="0"/>
                </a:lnTo>
                <a:lnTo>
                  <a:pt x="286362" y="656422"/>
                </a:lnTo>
                <a:lnTo>
                  <a:pt x="0" y="6564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1118135" y="4467988"/>
            <a:ext cx="3086596" cy="2940684"/>
          </a:xfrm>
          <a:custGeom>
            <a:avLst/>
            <a:gdLst/>
            <a:ahLst/>
            <a:cxnLst/>
            <a:rect r="r" b="b" t="t" l="l"/>
            <a:pathLst>
              <a:path h="2940684" w="3086596">
                <a:moveTo>
                  <a:pt x="0" y="0"/>
                </a:moveTo>
                <a:lnTo>
                  <a:pt x="3086596" y="0"/>
                </a:lnTo>
                <a:lnTo>
                  <a:pt x="3086596" y="2940684"/>
                </a:lnTo>
                <a:lnTo>
                  <a:pt x="0" y="2940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0">
            <a:off x="762583" y="931679"/>
            <a:ext cx="3086596" cy="2940684"/>
          </a:xfrm>
          <a:custGeom>
            <a:avLst/>
            <a:gdLst/>
            <a:ahLst/>
            <a:cxnLst/>
            <a:rect r="r" b="b" t="t" l="l"/>
            <a:pathLst>
              <a:path h="2940684" w="3086596">
                <a:moveTo>
                  <a:pt x="0" y="0"/>
                </a:moveTo>
                <a:lnTo>
                  <a:pt x="3086597" y="0"/>
                </a:lnTo>
                <a:lnTo>
                  <a:pt x="3086597" y="2940685"/>
                </a:lnTo>
                <a:lnTo>
                  <a:pt x="0" y="29406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4450142" y="1615470"/>
            <a:ext cx="2149680" cy="2149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7" id="17"/>
          <p:cNvSpPr/>
          <p:nvPr/>
        </p:nvSpPr>
        <p:spPr>
          <a:xfrm flipH="false" flipV="false" rot="0">
            <a:off x="-787491" y="3146673"/>
            <a:ext cx="1962390" cy="674348"/>
          </a:xfrm>
          <a:custGeom>
            <a:avLst/>
            <a:gdLst/>
            <a:ahLst/>
            <a:cxnLst/>
            <a:rect r="r" b="b" t="t" l="l"/>
            <a:pathLst>
              <a:path h="674348" w="1962390">
                <a:moveTo>
                  <a:pt x="0" y="0"/>
                </a:moveTo>
                <a:lnTo>
                  <a:pt x="1962390" y="0"/>
                </a:lnTo>
                <a:lnTo>
                  <a:pt x="1962390" y="674348"/>
                </a:lnTo>
                <a:lnTo>
                  <a:pt x="0" y="6743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8" id="18"/>
          <p:cNvSpPr/>
          <p:nvPr/>
        </p:nvSpPr>
        <p:spPr>
          <a:xfrm flipH="false" flipV="false" rot="0">
            <a:off x="5312622" y="2395593"/>
            <a:ext cx="2663231" cy="915183"/>
          </a:xfrm>
          <a:custGeom>
            <a:avLst/>
            <a:gdLst/>
            <a:ahLst/>
            <a:cxnLst/>
            <a:rect r="r" b="b" t="t" l="l"/>
            <a:pathLst>
              <a:path h="915183" w="2663231">
                <a:moveTo>
                  <a:pt x="0" y="0"/>
                </a:moveTo>
                <a:lnTo>
                  <a:pt x="2663232" y="0"/>
                </a:lnTo>
                <a:lnTo>
                  <a:pt x="2663232" y="915183"/>
                </a:lnTo>
                <a:lnTo>
                  <a:pt x="0" y="9151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9" id="19"/>
          <p:cNvSpPr/>
          <p:nvPr/>
        </p:nvSpPr>
        <p:spPr>
          <a:xfrm flipH="false" flipV="false" rot="0">
            <a:off x="1094014" y="2402021"/>
            <a:ext cx="16099971" cy="4269405"/>
          </a:xfrm>
          <a:custGeom>
            <a:avLst/>
            <a:gdLst/>
            <a:ahLst/>
            <a:cxnLst/>
            <a:rect r="r" b="b" t="t" l="l"/>
            <a:pathLst>
              <a:path h="4269405" w="16099971">
                <a:moveTo>
                  <a:pt x="0" y="0"/>
                </a:moveTo>
                <a:lnTo>
                  <a:pt x="16099972" y="0"/>
                </a:lnTo>
                <a:lnTo>
                  <a:pt x="16099972" y="4269406"/>
                </a:lnTo>
                <a:lnTo>
                  <a:pt x="0" y="4269406"/>
                </a:lnTo>
                <a:lnTo>
                  <a:pt x="0" y="0"/>
                </a:lnTo>
                <a:close/>
              </a:path>
            </a:pathLst>
          </a:custGeom>
          <a:blipFill>
            <a:blip r:embed="rId16"/>
            <a:stretch>
              <a:fillRect l="-3769" t="-74381" r="-61098" b="-175334"/>
            </a:stretch>
          </a:blipFill>
        </p:spPr>
      </p:sp>
      <p:grpSp>
        <p:nvGrpSpPr>
          <p:cNvPr name="Group 20" id="20"/>
          <p:cNvGrpSpPr/>
          <p:nvPr/>
        </p:nvGrpSpPr>
        <p:grpSpPr>
          <a:xfrm rot="0">
            <a:off x="1094014" y="7778667"/>
            <a:ext cx="16230600" cy="1374730"/>
            <a:chOff x="0" y="0"/>
            <a:chExt cx="4274726" cy="362069"/>
          </a:xfrm>
        </p:grpSpPr>
        <p:sp>
          <p:nvSpPr>
            <p:cNvPr name="Freeform 21" id="21"/>
            <p:cNvSpPr/>
            <p:nvPr/>
          </p:nvSpPr>
          <p:spPr>
            <a:xfrm flipH="false" flipV="false" rot="0">
              <a:off x="0" y="0"/>
              <a:ext cx="4274726" cy="362069"/>
            </a:xfrm>
            <a:custGeom>
              <a:avLst/>
              <a:gdLst/>
              <a:ahLst/>
              <a:cxnLst/>
              <a:rect r="r" b="b" t="t" l="l"/>
              <a:pathLst>
                <a:path h="362069" w="4274726">
                  <a:moveTo>
                    <a:pt x="0" y="0"/>
                  </a:moveTo>
                  <a:lnTo>
                    <a:pt x="4274726" y="0"/>
                  </a:lnTo>
                  <a:lnTo>
                    <a:pt x="4274726" y="362069"/>
                  </a:lnTo>
                  <a:lnTo>
                    <a:pt x="0" y="362069"/>
                  </a:lnTo>
                  <a:close/>
                </a:path>
              </a:pathLst>
            </a:custGeom>
            <a:solidFill>
              <a:srgbClr val="000000"/>
            </a:solidFill>
          </p:spPr>
        </p:sp>
        <p:sp>
          <p:nvSpPr>
            <p:cNvPr name="TextBox 22" id="22"/>
            <p:cNvSpPr txBox="true"/>
            <p:nvPr/>
          </p:nvSpPr>
          <p:spPr>
            <a:xfrm>
              <a:off x="0" y="-9525"/>
              <a:ext cx="4274726" cy="371594"/>
            </a:xfrm>
            <a:prstGeom prst="rect">
              <a:avLst/>
            </a:prstGeom>
          </p:spPr>
          <p:txBody>
            <a:bodyPr anchor="ctr" rtlCol="false" tIns="50800" lIns="50800" bIns="50800" rIns="50800"/>
            <a:lstStyle/>
            <a:p>
              <a:pPr algn="ctr">
                <a:lnSpc>
                  <a:spcPts val="2363"/>
                </a:lnSpc>
              </a:pPr>
            </a:p>
          </p:txBody>
        </p:sp>
      </p:grpSp>
      <p:grpSp>
        <p:nvGrpSpPr>
          <p:cNvPr name="Group 23" id="23"/>
          <p:cNvGrpSpPr/>
          <p:nvPr/>
        </p:nvGrpSpPr>
        <p:grpSpPr>
          <a:xfrm rot="0">
            <a:off x="3259156" y="931679"/>
            <a:ext cx="11750459" cy="959089"/>
            <a:chOff x="0" y="0"/>
            <a:chExt cx="3094771" cy="252599"/>
          </a:xfrm>
        </p:grpSpPr>
        <p:sp>
          <p:nvSpPr>
            <p:cNvPr name="Freeform 24" id="24"/>
            <p:cNvSpPr/>
            <p:nvPr/>
          </p:nvSpPr>
          <p:spPr>
            <a:xfrm flipH="false" flipV="false" rot="0">
              <a:off x="0" y="0"/>
              <a:ext cx="3094771" cy="252599"/>
            </a:xfrm>
            <a:custGeom>
              <a:avLst/>
              <a:gdLst/>
              <a:ahLst/>
              <a:cxnLst/>
              <a:rect r="r" b="b" t="t" l="l"/>
              <a:pathLst>
                <a:path h="252599" w="3094771">
                  <a:moveTo>
                    <a:pt x="0" y="0"/>
                  </a:moveTo>
                  <a:lnTo>
                    <a:pt x="3094771" y="0"/>
                  </a:lnTo>
                  <a:lnTo>
                    <a:pt x="3094771" y="252599"/>
                  </a:lnTo>
                  <a:lnTo>
                    <a:pt x="0" y="252599"/>
                  </a:lnTo>
                  <a:close/>
                </a:path>
              </a:pathLst>
            </a:custGeom>
            <a:solidFill>
              <a:srgbClr val="000000"/>
            </a:solidFill>
          </p:spPr>
        </p:sp>
        <p:sp>
          <p:nvSpPr>
            <p:cNvPr name="TextBox 25" id="25"/>
            <p:cNvSpPr txBox="true"/>
            <p:nvPr/>
          </p:nvSpPr>
          <p:spPr>
            <a:xfrm>
              <a:off x="0" y="-9525"/>
              <a:ext cx="3094771" cy="262124"/>
            </a:xfrm>
            <a:prstGeom prst="rect">
              <a:avLst/>
            </a:prstGeom>
          </p:spPr>
          <p:txBody>
            <a:bodyPr anchor="ctr" rtlCol="false" tIns="50800" lIns="50800" bIns="50800" rIns="50800"/>
            <a:lstStyle/>
            <a:p>
              <a:pPr algn="ctr">
                <a:lnSpc>
                  <a:spcPts val="2363"/>
                </a:lnSpc>
              </a:pPr>
            </a:p>
          </p:txBody>
        </p:sp>
      </p:grpSp>
      <p:sp>
        <p:nvSpPr>
          <p:cNvPr name="TextBox 26" id="26"/>
          <p:cNvSpPr txBox="true"/>
          <p:nvPr/>
        </p:nvSpPr>
        <p:spPr>
          <a:xfrm rot="0">
            <a:off x="1028700" y="914400"/>
            <a:ext cx="16230600"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6.0 How do fare prices vary by travel mode?</a:t>
            </a:r>
          </a:p>
        </p:txBody>
      </p:sp>
      <p:sp>
        <p:nvSpPr>
          <p:cNvPr name="TextBox 27" id="27"/>
          <p:cNvSpPr txBox="true"/>
          <p:nvPr/>
        </p:nvSpPr>
        <p:spPr>
          <a:xfrm rot="0">
            <a:off x="1094014" y="7711992"/>
            <a:ext cx="16230600" cy="1341882"/>
          </a:xfrm>
          <a:prstGeom prst="rect">
            <a:avLst/>
          </a:prstGeom>
        </p:spPr>
        <p:txBody>
          <a:bodyPr anchor="t" rtlCol="false" tIns="0" lIns="0" bIns="0" rIns="0">
            <a:spAutoFit/>
          </a:bodyPr>
          <a:lstStyle/>
          <a:p>
            <a:pPr algn="ctr">
              <a:lnSpc>
                <a:spcPts val="3444"/>
              </a:lnSpc>
              <a:spcBef>
                <a:spcPct val="0"/>
              </a:spcBef>
            </a:pPr>
            <a:r>
              <a:rPr lang="en-US" sz="2800">
                <a:solidFill>
                  <a:srgbClr val="FFFFFF"/>
                </a:solidFill>
                <a:latin typeface="Times New Roman"/>
                <a:ea typeface="Times New Roman"/>
                <a:cs typeface="Times New Roman"/>
                <a:sym typeface="Times New Roman"/>
              </a:rPr>
              <a:t>Conclusion: Among the different travel modes, Uber Premium has the highest average fare price, followed by Uber XUV, while Uber Go offers the lowest fares. This reflects the pricing structure aligned with the service levels and amenities offered by each mode.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703701" y="1404954"/>
            <a:ext cx="20537032" cy="9687137"/>
          </a:xfrm>
          <a:custGeom>
            <a:avLst/>
            <a:gdLst/>
            <a:ahLst/>
            <a:cxnLst/>
            <a:rect r="r" b="b" t="t" l="l"/>
            <a:pathLst>
              <a:path h="9687137" w="20537032">
                <a:moveTo>
                  <a:pt x="20537031" y="0"/>
                </a:moveTo>
                <a:lnTo>
                  <a:pt x="0" y="0"/>
                </a:lnTo>
                <a:lnTo>
                  <a:pt x="0" y="9687137"/>
                </a:lnTo>
                <a:lnTo>
                  <a:pt x="20537031" y="9687137"/>
                </a:lnTo>
                <a:lnTo>
                  <a:pt x="2053703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040819" y="883948"/>
            <a:ext cx="1884661" cy="18846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6430930" y="1674205"/>
            <a:ext cx="2908940" cy="999618"/>
          </a:xfrm>
          <a:custGeom>
            <a:avLst/>
            <a:gdLst/>
            <a:ahLst/>
            <a:cxnLst/>
            <a:rect r="r" b="b" t="t" l="l"/>
            <a:pathLst>
              <a:path h="999618" w="2908940">
                <a:moveTo>
                  <a:pt x="0" y="0"/>
                </a:moveTo>
                <a:lnTo>
                  <a:pt x="2908941" y="0"/>
                </a:lnTo>
                <a:lnTo>
                  <a:pt x="2908941" y="999617"/>
                </a:lnTo>
                <a:lnTo>
                  <a:pt x="0" y="999617"/>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562147" y="8894357"/>
            <a:ext cx="21205933" cy="7805667"/>
            <a:chOff x="0" y="0"/>
            <a:chExt cx="5585102" cy="2055814"/>
          </a:xfrm>
        </p:grpSpPr>
        <p:sp>
          <p:nvSpPr>
            <p:cNvPr name="Freeform 8" id="8"/>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9" id="9"/>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grpSp>
        <p:nvGrpSpPr>
          <p:cNvPr name="Group 10" id="10"/>
          <p:cNvGrpSpPr/>
          <p:nvPr/>
        </p:nvGrpSpPr>
        <p:grpSpPr>
          <a:xfrm rot="0">
            <a:off x="4604928" y="9140327"/>
            <a:ext cx="8290993" cy="730137"/>
            <a:chOff x="0" y="0"/>
            <a:chExt cx="2183636" cy="192300"/>
          </a:xfrm>
        </p:grpSpPr>
        <p:sp>
          <p:nvSpPr>
            <p:cNvPr name="Freeform 11" id="11"/>
            <p:cNvSpPr/>
            <p:nvPr/>
          </p:nvSpPr>
          <p:spPr>
            <a:xfrm flipH="false" flipV="false" rot="0">
              <a:off x="0" y="0"/>
              <a:ext cx="2183636" cy="192300"/>
            </a:xfrm>
            <a:custGeom>
              <a:avLst/>
              <a:gdLst/>
              <a:ahLst/>
              <a:cxnLst/>
              <a:rect r="r" b="b" t="t" l="l"/>
              <a:pathLst>
                <a:path h="192300" w="2183636">
                  <a:moveTo>
                    <a:pt x="1091818" y="0"/>
                  </a:moveTo>
                  <a:cubicBezTo>
                    <a:pt x="488824" y="0"/>
                    <a:pt x="0" y="43048"/>
                    <a:pt x="0" y="96150"/>
                  </a:cubicBezTo>
                  <a:cubicBezTo>
                    <a:pt x="0" y="149252"/>
                    <a:pt x="488824" y="192300"/>
                    <a:pt x="1091818" y="192300"/>
                  </a:cubicBezTo>
                  <a:cubicBezTo>
                    <a:pt x="1694812" y="192300"/>
                    <a:pt x="2183636" y="149252"/>
                    <a:pt x="2183636" y="96150"/>
                  </a:cubicBezTo>
                  <a:cubicBezTo>
                    <a:pt x="2183636" y="43048"/>
                    <a:pt x="1694812" y="0"/>
                    <a:pt x="1091818" y="0"/>
                  </a:cubicBezTo>
                  <a:close/>
                </a:path>
              </a:pathLst>
            </a:custGeom>
            <a:solidFill>
              <a:srgbClr val="05402F"/>
            </a:solidFill>
          </p:spPr>
        </p:sp>
        <p:sp>
          <p:nvSpPr>
            <p:cNvPr name="TextBox 12" id="12"/>
            <p:cNvSpPr txBox="true"/>
            <p:nvPr/>
          </p:nvSpPr>
          <p:spPr>
            <a:xfrm>
              <a:off x="204716" y="8503"/>
              <a:ext cx="1774204" cy="165768"/>
            </a:xfrm>
            <a:prstGeom prst="rect">
              <a:avLst/>
            </a:prstGeom>
          </p:spPr>
          <p:txBody>
            <a:bodyPr anchor="ctr" rtlCol="false" tIns="50800" lIns="50800" bIns="50800" rIns="50800"/>
            <a:lstStyle/>
            <a:p>
              <a:pPr algn="ctr">
                <a:lnSpc>
                  <a:spcPts val="2363"/>
                </a:lnSpc>
              </a:pPr>
            </a:p>
          </p:txBody>
        </p:sp>
      </p:grpSp>
      <p:grpSp>
        <p:nvGrpSpPr>
          <p:cNvPr name="Group 13" id="13"/>
          <p:cNvGrpSpPr/>
          <p:nvPr/>
        </p:nvGrpSpPr>
        <p:grpSpPr>
          <a:xfrm rot="0">
            <a:off x="-2972145" y="9657558"/>
            <a:ext cx="8290993" cy="730137"/>
            <a:chOff x="0" y="0"/>
            <a:chExt cx="2183636" cy="192300"/>
          </a:xfrm>
        </p:grpSpPr>
        <p:sp>
          <p:nvSpPr>
            <p:cNvPr name="Freeform 14" id="14"/>
            <p:cNvSpPr/>
            <p:nvPr/>
          </p:nvSpPr>
          <p:spPr>
            <a:xfrm flipH="false" flipV="false" rot="0">
              <a:off x="0" y="0"/>
              <a:ext cx="2183636" cy="192300"/>
            </a:xfrm>
            <a:custGeom>
              <a:avLst/>
              <a:gdLst/>
              <a:ahLst/>
              <a:cxnLst/>
              <a:rect r="r" b="b" t="t" l="l"/>
              <a:pathLst>
                <a:path h="192300" w="2183636">
                  <a:moveTo>
                    <a:pt x="1091818" y="0"/>
                  </a:moveTo>
                  <a:cubicBezTo>
                    <a:pt x="488824" y="0"/>
                    <a:pt x="0" y="43048"/>
                    <a:pt x="0" y="96150"/>
                  </a:cubicBezTo>
                  <a:cubicBezTo>
                    <a:pt x="0" y="149252"/>
                    <a:pt x="488824" y="192300"/>
                    <a:pt x="1091818" y="192300"/>
                  </a:cubicBezTo>
                  <a:cubicBezTo>
                    <a:pt x="1694812" y="192300"/>
                    <a:pt x="2183636" y="149252"/>
                    <a:pt x="2183636" y="96150"/>
                  </a:cubicBezTo>
                  <a:cubicBezTo>
                    <a:pt x="2183636" y="43048"/>
                    <a:pt x="1694812" y="0"/>
                    <a:pt x="1091818" y="0"/>
                  </a:cubicBezTo>
                  <a:close/>
                </a:path>
              </a:pathLst>
            </a:custGeom>
            <a:solidFill>
              <a:srgbClr val="05402F"/>
            </a:solidFill>
          </p:spPr>
        </p:sp>
        <p:sp>
          <p:nvSpPr>
            <p:cNvPr name="TextBox 15" id="15"/>
            <p:cNvSpPr txBox="true"/>
            <p:nvPr/>
          </p:nvSpPr>
          <p:spPr>
            <a:xfrm>
              <a:off x="204716" y="8503"/>
              <a:ext cx="1774204" cy="165768"/>
            </a:xfrm>
            <a:prstGeom prst="rect">
              <a:avLst/>
            </a:prstGeom>
          </p:spPr>
          <p:txBody>
            <a:bodyPr anchor="ctr" rtlCol="false" tIns="50800" lIns="50800" bIns="50800" rIns="50800"/>
            <a:lstStyle/>
            <a:p>
              <a:pPr algn="ctr">
                <a:lnSpc>
                  <a:spcPts val="2363"/>
                </a:lnSpc>
              </a:pPr>
            </a:p>
          </p:txBody>
        </p:sp>
      </p:grpSp>
      <p:sp>
        <p:nvSpPr>
          <p:cNvPr name="Freeform 16" id="16"/>
          <p:cNvSpPr/>
          <p:nvPr/>
        </p:nvSpPr>
        <p:spPr>
          <a:xfrm flipH="false" flipV="false" rot="0">
            <a:off x="5172334" y="6890807"/>
            <a:ext cx="6823825" cy="2766751"/>
          </a:xfrm>
          <a:custGeom>
            <a:avLst/>
            <a:gdLst/>
            <a:ahLst/>
            <a:cxnLst/>
            <a:rect r="r" b="b" t="t" l="l"/>
            <a:pathLst>
              <a:path h="2766751" w="6823825">
                <a:moveTo>
                  <a:pt x="0" y="0"/>
                </a:moveTo>
                <a:lnTo>
                  <a:pt x="6823825" y="0"/>
                </a:lnTo>
                <a:lnTo>
                  <a:pt x="6823825" y="2766751"/>
                </a:lnTo>
                <a:lnTo>
                  <a:pt x="0" y="2766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2332031" y="6248523"/>
            <a:ext cx="7315200" cy="3883706"/>
          </a:xfrm>
          <a:custGeom>
            <a:avLst/>
            <a:gdLst/>
            <a:ahLst/>
            <a:cxnLst/>
            <a:rect r="r" b="b" t="t" l="l"/>
            <a:pathLst>
              <a:path h="3883706" w="7315200">
                <a:moveTo>
                  <a:pt x="7315200" y="0"/>
                </a:moveTo>
                <a:lnTo>
                  <a:pt x="0" y="0"/>
                </a:lnTo>
                <a:lnTo>
                  <a:pt x="0" y="3883706"/>
                </a:lnTo>
                <a:lnTo>
                  <a:pt x="7315200" y="3883706"/>
                </a:lnTo>
                <a:lnTo>
                  <a:pt x="73152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6937471" y="4611864"/>
            <a:ext cx="1895859" cy="6770927"/>
          </a:xfrm>
          <a:custGeom>
            <a:avLst/>
            <a:gdLst/>
            <a:ahLst/>
            <a:cxnLst/>
            <a:rect r="r" b="b" t="t" l="l"/>
            <a:pathLst>
              <a:path h="6770927" w="1895859">
                <a:moveTo>
                  <a:pt x="0" y="0"/>
                </a:moveTo>
                <a:lnTo>
                  <a:pt x="1895859" y="0"/>
                </a:lnTo>
                <a:lnTo>
                  <a:pt x="1895859" y="6770926"/>
                </a:lnTo>
                <a:lnTo>
                  <a:pt x="0" y="67709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161741" y="883948"/>
            <a:ext cx="2908940" cy="999618"/>
          </a:xfrm>
          <a:custGeom>
            <a:avLst/>
            <a:gdLst/>
            <a:ahLst/>
            <a:cxnLst/>
            <a:rect r="r" b="b" t="t" l="l"/>
            <a:pathLst>
              <a:path h="999618" w="2908940">
                <a:moveTo>
                  <a:pt x="0" y="0"/>
                </a:moveTo>
                <a:lnTo>
                  <a:pt x="2908941" y="0"/>
                </a:lnTo>
                <a:lnTo>
                  <a:pt x="2908941" y="999618"/>
                </a:lnTo>
                <a:lnTo>
                  <a:pt x="0" y="999618"/>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0" id="20"/>
          <p:cNvSpPr/>
          <p:nvPr/>
        </p:nvSpPr>
        <p:spPr>
          <a:xfrm flipH="false" flipV="false" rot="0">
            <a:off x="7451355" y="4486176"/>
            <a:ext cx="2226919" cy="2121647"/>
          </a:xfrm>
          <a:custGeom>
            <a:avLst/>
            <a:gdLst/>
            <a:ahLst/>
            <a:cxnLst/>
            <a:rect r="r" b="b" t="t" l="l"/>
            <a:pathLst>
              <a:path h="2121647" w="2226919">
                <a:moveTo>
                  <a:pt x="0" y="0"/>
                </a:moveTo>
                <a:lnTo>
                  <a:pt x="2226919" y="0"/>
                </a:lnTo>
                <a:lnTo>
                  <a:pt x="2226919" y="2121646"/>
                </a:lnTo>
                <a:lnTo>
                  <a:pt x="0" y="21216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1072900" y="2311472"/>
            <a:ext cx="15864571" cy="5376103"/>
          </a:xfrm>
          <a:custGeom>
            <a:avLst/>
            <a:gdLst/>
            <a:ahLst/>
            <a:cxnLst/>
            <a:rect r="r" b="b" t="t" l="l"/>
            <a:pathLst>
              <a:path h="5376103" w="15864571">
                <a:moveTo>
                  <a:pt x="0" y="0"/>
                </a:moveTo>
                <a:lnTo>
                  <a:pt x="15864571" y="0"/>
                </a:lnTo>
                <a:lnTo>
                  <a:pt x="15864571" y="5376103"/>
                </a:lnTo>
                <a:lnTo>
                  <a:pt x="0" y="5376103"/>
                </a:lnTo>
                <a:lnTo>
                  <a:pt x="0" y="0"/>
                </a:lnTo>
                <a:close/>
              </a:path>
            </a:pathLst>
          </a:custGeom>
          <a:blipFill>
            <a:blip r:embed="rId14"/>
            <a:stretch>
              <a:fillRect l="-3795" t="-50747" r="-60339" b="-121701"/>
            </a:stretch>
          </a:blipFill>
        </p:spPr>
      </p:sp>
      <p:sp>
        <p:nvSpPr>
          <p:cNvPr name="TextBox 22" id="22"/>
          <p:cNvSpPr txBox="true"/>
          <p:nvPr/>
        </p:nvSpPr>
        <p:spPr>
          <a:xfrm rot="0">
            <a:off x="9139238" y="4989998"/>
            <a:ext cx="9525" cy="297479"/>
          </a:xfrm>
          <a:prstGeom prst="rect">
            <a:avLst/>
          </a:prstGeom>
        </p:spPr>
        <p:txBody>
          <a:bodyPr anchor="t" rtlCol="false" tIns="0" lIns="0" bIns="0" rIns="0">
            <a:spAutoFit/>
          </a:bodyPr>
          <a:lstStyle/>
          <a:p>
            <a:pPr algn="ctr">
              <a:lnSpc>
                <a:spcPts val="2363"/>
              </a:lnSpc>
              <a:spcBef>
                <a:spcPct val="0"/>
              </a:spcBef>
            </a:pPr>
          </a:p>
        </p:txBody>
      </p:sp>
      <p:grpSp>
        <p:nvGrpSpPr>
          <p:cNvPr name="Group 23" id="23"/>
          <p:cNvGrpSpPr/>
          <p:nvPr/>
        </p:nvGrpSpPr>
        <p:grpSpPr>
          <a:xfrm rot="0">
            <a:off x="1028700" y="8396263"/>
            <a:ext cx="16230600" cy="1474201"/>
            <a:chOff x="0" y="0"/>
            <a:chExt cx="4274726" cy="388267"/>
          </a:xfrm>
        </p:grpSpPr>
        <p:sp>
          <p:nvSpPr>
            <p:cNvPr name="Freeform 24" id="24"/>
            <p:cNvSpPr/>
            <p:nvPr/>
          </p:nvSpPr>
          <p:spPr>
            <a:xfrm flipH="false" flipV="false" rot="0">
              <a:off x="0" y="0"/>
              <a:ext cx="4274726" cy="388267"/>
            </a:xfrm>
            <a:custGeom>
              <a:avLst/>
              <a:gdLst/>
              <a:ahLst/>
              <a:cxnLst/>
              <a:rect r="r" b="b" t="t" l="l"/>
              <a:pathLst>
                <a:path h="388267" w="4274726">
                  <a:moveTo>
                    <a:pt x="0" y="0"/>
                  </a:moveTo>
                  <a:lnTo>
                    <a:pt x="4274726" y="0"/>
                  </a:lnTo>
                  <a:lnTo>
                    <a:pt x="4274726" y="388267"/>
                  </a:lnTo>
                  <a:lnTo>
                    <a:pt x="0" y="388267"/>
                  </a:lnTo>
                  <a:close/>
                </a:path>
              </a:pathLst>
            </a:custGeom>
            <a:solidFill>
              <a:srgbClr val="000000"/>
            </a:solidFill>
          </p:spPr>
        </p:sp>
        <p:sp>
          <p:nvSpPr>
            <p:cNvPr name="TextBox 25" id="25"/>
            <p:cNvSpPr txBox="true"/>
            <p:nvPr/>
          </p:nvSpPr>
          <p:spPr>
            <a:xfrm>
              <a:off x="0" y="-19050"/>
              <a:ext cx="4274726" cy="407317"/>
            </a:xfrm>
            <a:prstGeom prst="rect">
              <a:avLst/>
            </a:prstGeom>
          </p:spPr>
          <p:txBody>
            <a:bodyPr anchor="ctr" rtlCol="false" tIns="50800" lIns="50800" bIns="50800" rIns="50800"/>
            <a:lstStyle/>
            <a:p>
              <a:pPr algn="ctr">
                <a:lnSpc>
                  <a:spcPts val="2583"/>
                </a:lnSpc>
              </a:pPr>
            </a:p>
          </p:txBody>
        </p:sp>
      </p:grpSp>
      <p:grpSp>
        <p:nvGrpSpPr>
          <p:cNvPr name="Group 26" id="26"/>
          <p:cNvGrpSpPr/>
          <p:nvPr/>
        </p:nvGrpSpPr>
        <p:grpSpPr>
          <a:xfrm rot="0">
            <a:off x="1927657" y="1028700"/>
            <a:ext cx="14384705" cy="925372"/>
            <a:chOff x="0" y="0"/>
            <a:chExt cx="3788564" cy="243719"/>
          </a:xfrm>
        </p:grpSpPr>
        <p:sp>
          <p:nvSpPr>
            <p:cNvPr name="Freeform 27" id="27"/>
            <p:cNvSpPr/>
            <p:nvPr/>
          </p:nvSpPr>
          <p:spPr>
            <a:xfrm flipH="false" flipV="false" rot="0">
              <a:off x="0" y="0"/>
              <a:ext cx="3788564" cy="243719"/>
            </a:xfrm>
            <a:custGeom>
              <a:avLst/>
              <a:gdLst/>
              <a:ahLst/>
              <a:cxnLst/>
              <a:rect r="r" b="b" t="t" l="l"/>
              <a:pathLst>
                <a:path h="243719" w="3788564">
                  <a:moveTo>
                    <a:pt x="0" y="0"/>
                  </a:moveTo>
                  <a:lnTo>
                    <a:pt x="3788564" y="0"/>
                  </a:lnTo>
                  <a:lnTo>
                    <a:pt x="3788564" y="243719"/>
                  </a:lnTo>
                  <a:lnTo>
                    <a:pt x="0" y="243719"/>
                  </a:lnTo>
                  <a:close/>
                </a:path>
              </a:pathLst>
            </a:custGeom>
            <a:solidFill>
              <a:srgbClr val="000000"/>
            </a:solidFill>
          </p:spPr>
        </p:sp>
        <p:sp>
          <p:nvSpPr>
            <p:cNvPr name="TextBox 28" id="28"/>
            <p:cNvSpPr txBox="true"/>
            <p:nvPr/>
          </p:nvSpPr>
          <p:spPr>
            <a:xfrm>
              <a:off x="0" y="-9525"/>
              <a:ext cx="3788564" cy="253244"/>
            </a:xfrm>
            <a:prstGeom prst="rect">
              <a:avLst/>
            </a:prstGeom>
          </p:spPr>
          <p:txBody>
            <a:bodyPr anchor="ctr" rtlCol="false" tIns="50800" lIns="50800" bIns="50800" rIns="50800"/>
            <a:lstStyle/>
            <a:p>
              <a:pPr algn="ctr">
                <a:lnSpc>
                  <a:spcPts val="2363"/>
                </a:lnSpc>
              </a:pPr>
            </a:p>
          </p:txBody>
        </p:sp>
      </p:grpSp>
      <p:sp>
        <p:nvSpPr>
          <p:cNvPr name="TextBox 29" id="29"/>
          <p:cNvSpPr txBox="true"/>
          <p:nvPr/>
        </p:nvSpPr>
        <p:spPr>
          <a:xfrm rot="0">
            <a:off x="1033463" y="1016790"/>
            <a:ext cx="16230600"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7.0 What is the average trip distance per travel mode?</a:t>
            </a:r>
          </a:p>
        </p:txBody>
      </p:sp>
      <p:sp>
        <p:nvSpPr>
          <p:cNvPr name="TextBox 30" id="30"/>
          <p:cNvSpPr txBox="true"/>
          <p:nvPr/>
        </p:nvSpPr>
        <p:spPr>
          <a:xfrm rot="0">
            <a:off x="1023938" y="8465145"/>
            <a:ext cx="16230600" cy="1247394"/>
          </a:xfrm>
          <a:prstGeom prst="rect">
            <a:avLst/>
          </a:prstGeom>
        </p:spPr>
        <p:txBody>
          <a:bodyPr anchor="t" rtlCol="false" tIns="0" lIns="0" bIns="0" rIns="0">
            <a:spAutoFit/>
          </a:bodyPr>
          <a:lstStyle/>
          <a:p>
            <a:pPr algn="ctr">
              <a:lnSpc>
                <a:spcPts val="3197"/>
              </a:lnSpc>
              <a:spcBef>
                <a:spcPct val="0"/>
              </a:spcBef>
            </a:pPr>
            <a:r>
              <a:rPr lang="en-US" sz="2599">
                <a:solidFill>
                  <a:srgbClr val="FFFFFF"/>
                </a:solidFill>
                <a:latin typeface="Times New Roman"/>
                <a:ea typeface="Times New Roman"/>
                <a:cs typeface="Times New Roman"/>
                <a:sym typeface="Times New Roman"/>
              </a:rPr>
              <a:t>Conclusion: The charts indicate that Uber Premium services tend to cover longer average distances compared to Uber Go and Uber Auto, which typically have shorter trip distances. This suggests that premium modes are preferred for long-distance travel, while budget-friendly options like Uber Auto cater to shorter, localized trips.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604692" y="1277241"/>
            <a:ext cx="20537032" cy="9687137"/>
          </a:xfrm>
          <a:custGeom>
            <a:avLst/>
            <a:gdLst/>
            <a:ahLst/>
            <a:cxnLst/>
            <a:rect r="r" b="b" t="t" l="l"/>
            <a:pathLst>
              <a:path h="9687137" w="20537032">
                <a:moveTo>
                  <a:pt x="20537032" y="0"/>
                </a:moveTo>
                <a:lnTo>
                  <a:pt x="0" y="0"/>
                </a:lnTo>
                <a:lnTo>
                  <a:pt x="0" y="9687136"/>
                </a:lnTo>
                <a:lnTo>
                  <a:pt x="20537032" y="9687136"/>
                </a:lnTo>
                <a:lnTo>
                  <a:pt x="2053703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6165">
            <a:off x="-1562147" y="8712413"/>
            <a:ext cx="21205933" cy="2708175"/>
            <a:chOff x="0" y="0"/>
            <a:chExt cx="5585102" cy="713264"/>
          </a:xfrm>
        </p:grpSpPr>
        <p:sp>
          <p:nvSpPr>
            <p:cNvPr name="Freeform 4" id="4"/>
            <p:cNvSpPr/>
            <p:nvPr/>
          </p:nvSpPr>
          <p:spPr>
            <a:xfrm flipH="false" flipV="false" rot="0">
              <a:off x="0" y="0"/>
              <a:ext cx="5585102" cy="713264"/>
            </a:xfrm>
            <a:custGeom>
              <a:avLst/>
              <a:gdLst/>
              <a:ahLst/>
              <a:cxnLst/>
              <a:rect r="r" b="b" t="t" l="l"/>
              <a:pathLst>
                <a:path h="713264" w="5585102">
                  <a:moveTo>
                    <a:pt x="0" y="0"/>
                  </a:moveTo>
                  <a:lnTo>
                    <a:pt x="5585102" y="0"/>
                  </a:lnTo>
                  <a:lnTo>
                    <a:pt x="5585102" y="713264"/>
                  </a:lnTo>
                  <a:lnTo>
                    <a:pt x="0" y="713264"/>
                  </a:lnTo>
                  <a:close/>
                </a:path>
              </a:pathLst>
            </a:custGeom>
            <a:solidFill>
              <a:srgbClr val="06402F"/>
            </a:solidFill>
          </p:spPr>
        </p:sp>
        <p:sp>
          <p:nvSpPr>
            <p:cNvPr name="TextBox 5" id="5"/>
            <p:cNvSpPr txBox="true"/>
            <p:nvPr/>
          </p:nvSpPr>
          <p:spPr>
            <a:xfrm>
              <a:off x="0" y="-9525"/>
              <a:ext cx="5585102" cy="72278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5804830" y="1385315"/>
            <a:ext cx="2908940" cy="999618"/>
          </a:xfrm>
          <a:custGeom>
            <a:avLst/>
            <a:gdLst/>
            <a:ahLst/>
            <a:cxnLst/>
            <a:rect r="r" b="b" t="t" l="l"/>
            <a:pathLst>
              <a:path h="999618" w="2908940">
                <a:moveTo>
                  <a:pt x="0" y="0"/>
                </a:moveTo>
                <a:lnTo>
                  <a:pt x="2908940" y="0"/>
                </a:lnTo>
                <a:lnTo>
                  <a:pt x="2908940" y="999618"/>
                </a:lnTo>
                <a:lnTo>
                  <a:pt x="0" y="999618"/>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3394543"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6050" y="6813421"/>
            <a:ext cx="3461151" cy="3054465"/>
          </a:xfrm>
          <a:custGeom>
            <a:avLst/>
            <a:gdLst/>
            <a:ahLst/>
            <a:cxnLst/>
            <a:rect r="r" b="b" t="t" l="l"/>
            <a:pathLst>
              <a:path h="3054465" w="3461151">
                <a:moveTo>
                  <a:pt x="0" y="0"/>
                </a:moveTo>
                <a:lnTo>
                  <a:pt x="3461150" y="0"/>
                </a:lnTo>
                <a:lnTo>
                  <a:pt x="3461150" y="3054466"/>
                </a:lnTo>
                <a:lnTo>
                  <a:pt x="0" y="3054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708475" y="4795332"/>
            <a:ext cx="4300678" cy="8925936"/>
          </a:xfrm>
          <a:custGeom>
            <a:avLst/>
            <a:gdLst/>
            <a:ahLst/>
            <a:cxnLst/>
            <a:rect r="r" b="b" t="t" l="l"/>
            <a:pathLst>
              <a:path h="8925936" w="4300678">
                <a:moveTo>
                  <a:pt x="0" y="0"/>
                </a:moveTo>
                <a:lnTo>
                  <a:pt x="4300679" y="0"/>
                </a:lnTo>
                <a:lnTo>
                  <a:pt x="4300679" y="8925936"/>
                </a:lnTo>
                <a:lnTo>
                  <a:pt x="0" y="89259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28700" y="5428648"/>
            <a:ext cx="889473" cy="8894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3" id="13"/>
          <p:cNvSpPr/>
          <p:nvPr/>
        </p:nvSpPr>
        <p:spPr>
          <a:xfrm flipH="false" flipV="false" rot="0">
            <a:off x="1397086" y="5643624"/>
            <a:ext cx="1388635" cy="477185"/>
          </a:xfrm>
          <a:custGeom>
            <a:avLst/>
            <a:gdLst/>
            <a:ahLst/>
            <a:cxnLst/>
            <a:rect r="r" b="b" t="t" l="l"/>
            <a:pathLst>
              <a:path h="477185" w="1388635">
                <a:moveTo>
                  <a:pt x="0" y="0"/>
                </a:moveTo>
                <a:lnTo>
                  <a:pt x="1388635" y="0"/>
                </a:lnTo>
                <a:lnTo>
                  <a:pt x="1388635" y="477185"/>
                </a:lnTo>
                <a:lnTo>
                  <a:pt x="0" y="47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0">
            <a:off x="925519" y="2589889"/>
            <a:ext cx="16230600" cy="5196515"/>
          </a:xfrm>
          <a:custGeom>
            <a:avLst/>
            <a:gdLst/>
            <a:ahLst/>
            <a:cxnLst/>
            <a:rect r="r" b="b" t="t" l="l"/>
            <a:pathLst>
              <a:path h="5196515" w="16230600">
                <a:moveTo>
                  <a:pt x="0" y="0"/>
                </a:moveTo>
                <a:lnTo>
                  <a:pt x="16230600" y="0"/>
                </a:lnTo>
                <a:lnTo>
                  <a:pt x="16230600" y="5196515"/>
                </a:lnTo>
                <a:lnTo>
                  <a:pt x="0" y="5196515"/>
                </a:lnTo>
                <a:lnTo>
                  <a:pt x="0" y="0"/>
                </a:lnTo>
                <a:close/>
              </a:path>
            </a:pathLst>
          </a:custGeom>
          <a:blipFill>
            <a:blip r:embed="rId12"/>
            <a:stretch>
              <a:fillRect l="-4524" t="-60141" r="-59886" b="-128710"/>
            </a:stretch>
          </a:blipFill>
        </p:spPr>
      </p:sp>
      <p:sp>
        <p:nvSpPr>
          <p:cNvPr name="TextBox 15" id="15"/>
          <p:cNvSpPr txBox="true"/>
          <p:nvPr/>
        </p:nvSpPr>
        <p:spPr>
          <a:xfrm rot="0">
            <a:off x="1028700" y="681293"/>
            <a:ext cx="16230600" cy="958850"/>
          </a:xfrm>
          <a:prstGeom prst="rect">
            <a:avLst/>
          </a:prstGeom>
        </p:spPr>
        <p:txBody>
          <a:bodyPr anchor="t" rtlCol="false" tIns="0" lIns="0" bIns="0" rIns="0">
            <a:spAutoFit/>
          </a:bodyPr>
          <a:lstStyle/>
          <a:p>
            <a:pPr algn="ctr">
              <a:lnSpc>
                <a:spcPts val="7000"/>
              </a:lnSpc>
            </a:pPr>
          </a:p>
        </p:txBody>
      </p:sp>
      <p:grpSp>
        <p:nvGrpSpPr>
          <p:cNvPr name="Group 16" id="16"/>
          <p:cNvGrpSpPr/>
          <p:nvPr/>
        </p:nvGrpSpPr>
        <p:grpSpPr>
          <a:xfrm rot="0">
            <a:off x="925519" y="8072154"/>
            <a:ext cx="16230600" cy="1686051"/>
            <a:chOff x="0" y="0"/>
            <a:chExt cx="4274726" cy="444063"/>
          </a:xfrm>
        </p:grpSpPr>
        <p:sp>
          <p:nvSpPr>
            <p:cNvPr name="Freeform 17" id="17"/>
            <p:cNvSpPr/>
            <p:nvPr/>
          </p:nvSpPr>
          <p:spPr>
            <a:xfrm flipH="false" flipV="false" rot="0">
              <a:off x="0" y="0"/>
              <a:ext cx="4274726" cy="444063"/>
            </a:xfrm>
            <a:custGeom>
              <a:avLst/>
              <a:gdLst/>
              <a:ahLst/>
              <a:cxnLst/>
              <a:rect r="r" b="b" t="t" l="l"/>
              <a:pathLst>
                <a:path h="444063" w="4274726">
                  <a:moveTo>
                    <a:pt x="0" y="0"/>
                  </a:moveTo>
                  <a:lnTo>
                    <a:pt x="4274726" y="0"/>
                  </a:lnTo>
                  <a:lnTo>
                    <a:pt x="4274726" y="444063"/>
                  </a:lnTo>
                  <a:lnTo>
                    <a:pt x="0" y="444063"/>
                  </a:lnTo>
                  <a:close/>
                </a:path>
              </a:pathLst>
            </a:custGeom>
            <a:solidFill>
              <a:srgbClr val="000000"/>
            </a:solidFill>
          </p:spPr>
        </p:sp>
        <p:sp>
          <p:nvSpPr>
            <p:cNvPr name="TextBox 18" id="18"/>
            <p:cNvSpPr txBox="true"/>
            <p:nvPr/>
          </p:nvSpPr>
          <p:spPr>
            <a:xfrm>
              <a:off x="0" y="-76200"/>
              <a:ext cx="4274726" cy="520263"/>
            </a:xfrm>
            <a:prstGeom prst="rect">
              <a:avLst/>
            </a:prstGeom>
          </p:spPr>
          <p:txBody>
            <a:bodyPr anchor="ctr" rtlCol="false" tIns="50800" lIns="50800" bIns="50800" rIns="50800"/>
            <a:lstStyle/>
            <a:p>
              <a:pPr algn="ctr">
                <a:lnSpc>
                  <a:spcPts val="3935"/>
                </a:lnSpc>
              </a:pPr>
              <a:r>
                <a:rPr lang="en-US" sz="3199">
                  <a:solidFill>
                    <a:srgbClr val="FFFFFF"/>
                  </a:solidFill>
                  <a:latin typeface="Times New Roman"/>
                  <a:ea typeface="Times New Roman"/>
                  <a:cs typeface="Times New Roman"/>
                  <a:sym typeface="Times New Roman"/>
                </a:rPr>
                <a:t>Conclusion: The line graph shows that fare prices tend to peak during specific times, likely during high-demand periods such as morning and evening rush hours. There is a noticeable spike at one point, which could indicate a surge pricing event or an anomaly in demand.</a:t>
              </a:r>
            </a:p>
          </p:txBody>
        </p:sp>
      </p:grpSp>
      <p:grpSp>
        <p:nvGrpSpPr>
          <p:cNvPr name="Group 19" id="19"/>
          <p:cNvGrpSpPr/>
          <p:nvPr/>
        </p:nvGrpSpPr>
        <p:grpSpPr>
          <a:xfrm rot="0">
            <a:off x="3086104" y="1096755"/>
            <a:ext cx="12038880" cy="955255"/>
            <a:chOff x="0" y="0"/>
            <a:chExt cx="3170734" cy="251590"/>
          </a:xfrm>
        </p:grpSpPr>
        <p:sp>
          <p:nvSpPr>
            <p:cNvPr name="Freeform 20" id="20"/>
            <p:cNvSpPr/>
            <p:nvPr/>
          </p:nvSpPr>
          <p:spPr>
            <a:xfrm flipH="false" flipV="false" rot="0">
              <a:off x="0" y="0"/>
              <a:ext cx="3170734" cy="251590"/>
            </a:xfrm>
            <a:custGeom>
              <a:avLst/>
              <a:gdLst/>
              <a:ahLst/>
              <a:cxnLst/>
              <a:rect r="r" b="b" t="t" l="l"/>
              <a:pathLst>
                <a:path h="251590" w="3170734">
                  <a:moveTo>
                    <a:pt x="0" y="0"/>
                  </a:moveTo>
                  <a:lnTo>
                    <a:pt x="3170734" y="0"/>
                  </a:lnTo>
                  <a:lnTo>
                    <a:pt x="3170734" y="251590"/>
                  </a:lnTo>
                  <a:lnTo>
                    <a:pt x="0" y="251590"/>
                  </a:lnTo>
                  <a:close/>
                </a:path>
              </a:pathLst>
            </a:custGeom>
            <a:solidFill>
              <a:srgbClr val="000000"/>
            </a:solidFill>
          </p:spPr>
        </p:sp>
        <p:sp>
          <p:nvSpPr>
            <p:cNvPr name="TextBox 21" id="21"/>
            <p:cNvSpPr txBox="true"/>
            <p:nvPr/>
          </p:nvSpPr>
          <p:spPr>
            <a:xfrm>
              <a:off x="0" y="-9525"/>
              <a:ext cx="3170734" cy="261115"/>
            </a:xfrm>
            <a:prstGeom prst="rect">
              <a:avLst/>
            </a:prstGeom>
          </p:spPr>
          <p:txBody>
            <a:bodyPr anchor="ctr" rtlCol="false" tIns="50800" lIns="50800" bIns="50800" rIns="50800"/>
            <a:lstStyle/>
            <a:p>
              <a:pPr algn="ctr">
                <a:lnSpc>
                  <a:spcPts val="2363"/>
                </a:lnSpc>
              </a:pPr>
            </a:p>
          </p:txBody>
        </p:sp>
      </p:grpSp>
      <p:sp>
        <p:nvSpPr>
          <p:cNvPr name="TextBox 22" id="22"/>
          <p:cNvSpPr txBox="true"/>
          <p:nvPr/>
        </p:nvSpPr>
        <p:spPr>
          <a:xfrm rot="0">
            <a:off x="1028700" y="1051885"/>
            <a:ext cx="16230600"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8.0 How does fare price vary by time of day?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703701" y="1404954"/>
            <a:ext cx="20537032" cy="9687137"/>
          </a:xfrm>
          <a:custGeom>
            <a:avLst/>
            <a:gdLst/>
            <a:ahLst/>
            <a:cxnLst/>
            <a:rect r="r" b="b" t="t" l="l"/>
            <a:pathLst>
              <a:path h="9687137" w="20537032">
                <a:moveTo>
                  <a:pt x="20537031" y="0"/>
                </a:moveTo>
                <a:lnTo>
                  <a:pt x="0" y="0"/>
                </a:lnTo>
                <a:lnTo>
                  <a:pt x="0" y="9687137"/>
                </a:lnTo>
                <a:lnTo>
                  <a:pt x="20537031" y="9687137"/>
                </a:lnTo>
                <a:lnTo>
                  <a:pt x="2053703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8610">
            <a:off x="-3789470" y="-786197"/>
            <a:ext cx="13918805" cy="12829012"/>
            <a:chOff x="0" y="0"/>
            <a:chExt cx="3665858" cy="3378834"/>
          </a:xfrm>
        </p:grpSpPr>
        <p:sp>
          <p:nvSpPr>
            <p:cNvPr name="Freeform 4" id="4"/>
            <p:cNvSpPr/>
            <p:nvPr/>
          </p:nvSpPr>
          <p:spPr>
            <a:xfrm flipH="false" flipV="false" rot="0">
              <a:off x="0" y="0"/>
              <a:ext cx="3665858" cy="3378834"/>
            </a:xfrm>
            <a:custGeom>
              <a:avLst/>
              <a:gdLst/>
              <a:ahLst/>
              <a:cxnLst/>
              <a:rect r="r" b="b" t="t" l="l"/>
              <a:pathLst>
                <a:path h="3378834" w="3665858">
                  <a:moveTo>
                    <a:pt x="0" y="0"/>
                  </a:moveTo>
                  <a:lnTo>
                    <a:pt x="3665858" y="0"/>
                  </a:lnTo>
                  <a:lnTo>
                    <a:pt x="3665858" y="3378834"/>
                  </a:lnTo>
                  <a:lnTo>
                    <a:pt x="0" y="3378834"/>
                  </a:lnTo>
                  <a:close/>
                </a:path>
              </a:pathLst>
            </a:custGeom>
            <a:solidFill>
              <a:srgbClr val="FFFFFF"/>
            </a:solidFill>
          </p:spPr>
        </p:sp>
        <p:sp>
          <p:nvSpPr>
            <p:cNvPr name="TextBox 5" id="5"/>
            <p:cNvSpPr txBox="true"/>
            <p:nvPr/>
          </p:nvSpPr>
          <p:spPr>
            <a:xfrm>
              <a:off x="0" y="-9525"/>
              <a:ext cx="3665858" cy="338835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130785" y="-935484"/>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859058" y="787833"/>
            <a:ext cx="1884661" cy="18846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0" id="10"/>
          <p:cNvSpPr/>
          <p:nvPr/>
        </p:nvSpPr>
        <p:spPr>
          <a:xfrm flipH="false" flipV="false" rot="0">
            <a:off x="8394930" y="7372450"/>
            <a:ext cx="2697579" cy="2570057"/>
          </a:xfrm>
          <a:custGeom>
            <a:avLst/>
            <a:gdLst/>
            <a:ahLst/>
            <a:cxnLst/>
            <a:rect r="r" b="b" t="t" l="l"/>
            <a:pathLst>
              <a:path h="2570057" w="2697579">
                <a:moveTo>
                  <a:pt x="0" y="0"/>
                </a:moveTo>
                <a:lnTo>
                  <a:pt x="2697579" y="0"/>
                </a:lnTo>
                <a:lnTo>
                  <a:pt x="2697579" y="2570057"/>
                </a:lnTo>
                <a:lnTo>
                  <a:pt x="0" y="2570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494007" y="1889098"/>
            <a:ext cx="11299987" cy="6414969"/>
          </a:xfrm>
          <a:custGeom>
            <a:avLst/>
            <a:gdLst/>
            <a:ahLst/>
            <a:cxnLst/>
            <a:rect r="r" b="b" t="t" l="l"/>
            <a:pathLst>
              <a:path h="6414969" w="11299987">
                <a:moveTo>
                  <a:pt x="0" y="0"/>
                </a:moveTo>
                <a:lnTo>
                  <a:pt x="11299986" y="0"/>
                </a:lnTo>
                <a:lnTo>
                  <a:pt x="11299986" y="6414969"/>
                </a:lnTo>
                <a:lnTo>
                  <a:pt x="0" y="6414969"/>
                </a:lnTo>
                <a:lnTo>
                  <a:pt x="0" y="0"/>
                </a:lnTo>
                <a:close/>
              </a:path>
            </a:pathLst>
          </a:custGeom>
          <a:blipFill>
            <a:blip r:embed="rId6"/>
            <a:stretch>
              <a:fillRect l="-3783" t="-29161" r="-59833" b="-32958"/>
            </a:stretch>
          </a:blipFill>
        </p:spPr>
      </p:sp>
      <p:grpSp>
        <p:nvGrpSpPr>
          <p:cNvPr name="Group 12" id="12"/>
          <p:cNvGrpSpPr/>
          <p:nvPr/>
        </p:nvGrpSpPr>
        <p:grpSpPr>
          <a:xfrm rot="0">
            <a:off x="886272" y="8463002"/>
            <a:ext cx="16576496" cy="1659586"/>
            <a:chOff x="0" y="0"/>
            <a:chExt cx="4365826" cy="437093"/>
          </a:xfrm>
        </p:grpSpPr>
        <p:sp>
          <p:nvSpPr>
            <p:cNvPr name="Freeform 13" id="13"/>
            <p:cNvSpPr/>
            <p:nvPr/>
          </p:nvSpPr>
          <p:spPr>
            <a:xfrm flipH="false" flipV="false" rot="0">
              <a:off x="0" y="0"/>
              <a:ext cx="4365826" cy="437093"/>
            </a:xfrm>
            <a:custGeom>
              <a:avLst/>
              <a:gdLst/>
              <a:ahLst/>
              <a:cxnLst/>
              <a:rect r="r" b="b" t="t" l="l"/>
              <a:pathLst>
                <a:path h="437093" w="4365826">
                  <a:moveTo>
                    <a:pt x="0" y="0"/>
                  </a:moveTo>
                  <a:lnTo>
                    <a:pt x="4365826" y="0"/>
                  </a:lnTo>
                  <a:lnTo>
                    <a:pt x="4365826" y="437093"/>
                  </a:lnTo>
                  <a:lnTo>
                    <a:pt x="0" y="437093"/>
                  </a:lnTo>
                  <a:close/>
                </a:path>
              </a:pathLst>
            </a:custGeom>
            <a:solidFill>
              <a:srgbClr val="000000"/>
            </a:solidFill>
          </p:spPr>
        </p:sp>
        <p:sp>
          <p:nvSpPr>
            <p:cNvPr name="TextBox 14" id="14"/>
            <p:cNvSpPr txBox="true"/>
            <p:nvPr/>
          </p:nvSpPr>
          <p:spPr>
            <a:xfrm>
              <a:off x="0" y="-9525"/>
              <a:ext cx="4365826" cy="446618"/>
            </a:xfrm>
            <a:prstGeom prst="rect">
              <a:avLst/>
            </a:prstGeom>
          </p:spPr>
          <p:txBody>
            <a:bodyPr anchor="ctr" rtlCol="false" tIns="50800" lIns="50800" bIns="50800" rIns="50800"/>
            <a:lstStyle/>
            <a:p>
              <a:pPr algn="ctr">
                <a:lnSpc>
                  <a:spcPts val="2363"/>
                </a:lnSpc>
              </a:pPr>
            </a:p>
          </p:txBody>
        </p:sp>
      </p:grpSp>
      <p:grpSp>
        <p:nvGrpSpPr>
          <p:cNvPr name="Group 15" id="15"/>
          <p:cNvGrpSpPr/>
          <p:nvPr/>
        </p:nvGrpSpPr>
        <p:grpSpPr>
          <a:xfrm rot="0">
            <a:off x="2182384" y="1028700"/>
            <a:ext cx="14057828" cy="701463"/>
            <a:chOff x="0" y="0"/>
            <a:chExt cx="3702473" cy="184748"/>
          </a:xfrm>
        </p:grpSpPr>
        <p:sp>
          <p:nvSpPr>
            <p:cNvPr name="Freeform 16" id="16"/>
            <p:cNvSpPr/>
            <p:nvPr/>
          </p:nvSpPr>
          <p:spPr>
            <a:xfrm flipH="false" flipV="false" rot="0">
              <a:off x="0" y="0"/>
              <a:ext cx="3702473" cy="184748"/>
            </a:xfrm>
            <a:custGeom>
              <a:avLst/>
              <a:gdLst/>
              <a:ahLst/>
              <a:cxnLst/>
              <a:rect r="r" b="b" t="t" l="l"/>
              <a:pathLst>
                <a:path h="184748" w="3702473">
                  <a:moveTo>
                    <a:pt x="0" y="0"/>
                  </a:moveTo>
                  <a:lnTo>
                    <a:pt x="3702473" y="0"/>
                  </a:lnTo>
                  <a:lnTo>
                    <a:pt x="3702473" y="184748"/>
                  </a:lnTo>
                  <a:lnTo>
                    <a:pt x="0" y="184748"/>
                  </a:lnTo>
                  <a:close/>
                </a:path>
              </a:pathLst>
            </a:custGeom>
            <a:solidFill>
              <a:srgbClr val="1A1D27"/>
            </a:solidFill>
          </p:spPr>
        </p:sp>
        <p:sp>
          <p:nvSpPr>
            <p:cNvPr name="TextBox 17" id="17"/>
            <p:cNvSpPr txBox="true"/>
            <p:nvPr/>
          </p:nvSpPr>
          <p:spPr>
            <a:xfrm>
              <a:off x="0" y="-9525"/>
              <a:ext cx="3702473" cy="194273"/>
            </a:xfrm>
            <a:prstGeom prst="rect">
              <a:avLst/>
            </a:prstGeom>
          </p:spPr>
          <p:txBody>
            <a:bodyPr anchor="ctr" rtlCol="false" tIns="50800" lIns="50800" bIns="50800" rIns="50800"/>
            <a:lstStyle/>
            <a:p>
              <a:pPr algn="ctr">
                <a:lnSpc>
                  <a:spcPts val="2363"/>
                </a:lnSpc>
              </a:pPr>
            </a:p>
          </p:txBody>
        </p:sp>
      </p:grpSp>
      <p:sp>
        <p:nvSpPr>
          <p:cNvPr name="TextBox 18" id="18"/>
          <p:cNvSpPr txBox="true"/>
          <p:nvPr/>
        </p:nvSpPr>
        <p:spPr>
          <a:xfrm rot="0">
            <a:off x="1059220" y="1045716"/>
            <a:ext cx="16230600" cy="587121"/>
          </a:xfrm>
          <a:prstGeom prst="rect">
            <a:avLst/>
          </a:prstGeom>
        </p:spPr>
        <p:txBody>
          <a:bodyPr anchor="t" rtlCol="false" tIns="0" lIns="0" bIns="0" rIns="0">
            <a:spAutoFit/>
          </a:bodyPr>
          <a:lstStyle/>
          <a:p>
            <a:pPr algn="ctr">
              <a:lnSpc>
                <a:spcPts val="4182"/>
              </a:lnSpc>
              <a:spcBef>
                <a:spcPct val="0"/>
              </a:spcBef>
            </a:pPr>
            <a:r>
              <a:rPr lang="en-US" b="true" sz="3400">
                <a:solidFill>
                  <a:srgbClr val="FFFFFF"/>
                </a:solidFill>
                <a:latin typeface="Times New Roman Bold"/>
                <a:ea typeface="Times New Roman Bold"/>
                <a:cs typeface="Times New Roman Bold"/>
                <a:sym typeface="Times New Roman Bold"/>
              </a:rPr>
              <a:t>10.0 What is the average fare for rides starting or ending at specific locations?</a:t>
            </a:r>
          </a:p>
        </p:txBody>
      </p:sp>
      <p:sp>
        <p:nvSpPr>
          <p:cNvPr name="TextBox 19" id="19"/>
          <p:cNvSpPr txBox="true"/>
          <p:nvPr/>
        </p:nvSpPr>
        <p:spPr>
          <a:xfrm rot="0">
            <a:off x="1028700" y="8485042"/>
            <a:ext cx="16230600" cy="1533906"/>
          </a:xfrm>
          <a:prstGeom prst="rect">
            <a:avLst/>
          </a:prstGeom>
        </p:spPr>
        <p:txBody>
          <a:bodyPr anchor="t" rtlCol="false" tIns="0" lIns="0" bIns="0" rIns="0">
            <a:spAutoFit/>
          </a:bodyPr>
          <a:lstStyle/>
          <a:p>
            <a:pPr algn="ctr">
              <a:lnSpc>
                <a:spcPts val="2951"/>
              </a:lnSpc>
              <a:spcBef>
                <a:spcPct val="0"/>
              </a:spcBef>
            </a:pPr>
            <a:r>
              <a:rPr lang="en-US" sz="2399">
                <a:solidFill>
                  <a:srgbClr val="FFFFFF"/>
                </a:solidFill>
                <a:latin typeface="Times New Roman"/>
                <a:ea typeface="Times New Roman"/>
                <a:cs typeface="Times New Roman"/>
                <a:sym typeface="Times New Roman"/>
              </a:rPr>
              <a:t>Conclusion: The visualizations highlight key geographic trends in pickup and dropoff locations. The first map emphasizes a distribution of activity across multiple continents, with clusters primarily in North America and Asia, while the second map aggregates pickup longitude values relative to dropoff latitude, revealing dense activity in specific regions, particularly in the United States. These insights can help focus operational strategies in high-activity areas.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803735" y="-737807"/>
            <a:ext cx="20537032" cy="9687137"/>
          </a:xfrm>
          <a:custGeom>
            <a:avLst/>
            <a:gdLst/>
            <a:ahLst/>
            <a:cxnLst/>
            <a:rect r="r" b="b" t="t" l="l"/>
            <a:pathLst>
              <a:path h="9687137" w="20537032">
                <a:moveTo>
                  <a:pt x="20537032" y="0"/>
                </a:moveTo>
                <a:lnTo>
                  <a:pt x="0" y="0"/>
                </a:lnTo>
                <a:lnTo>
                  <a:pt x="0" y="9687137"/>
                </a:lnTo>
                <a:lnTo>
                  <a:pt x="20537032" y="9687137"/>
                </a:lnTo>
                <a:lnTo>
                  <a:pt x="2053703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259780">
            <a:off x="23175" y="81146"/>
            <a:ext cx="18343827" cy="10397215"/>
            <a:chOff x="0" y="0"/>
            <a:chExt cx="4831296" cy="2738361"/>
          </a:xfrm>
        </p:grpSpPr>
        <p:sp>
          <p:nvSpPr>
            <p:cNvPr name="Freeform 4" id="4"/>
            <p:cNvSpPr/>
            <p:nvPr/>
          </p:nvSpPr>
          <p:spPr>
            <a:xfrm flipH="false" flipV="false" rot="0">
              <a:off x="0" y="0"/>
              <a:ext cx="4831296" cy="2738361"/>
            </a:xfrm>
            <a:custGeom>
              <a:avLst/>
              <a:gdLst/>
              <a:ahLst/>
              <a:cxnLst/>
              <a:rect r="r" b="b" t="t" l="l"/>
              <a:pathLst>
                <a:path h="2738361" w="4831296">
                  <a:moveTo>
                    <a:pt x="0" y="0"/>
                  </a:moveTo>
                  <a:lnTo>
                    <a:pt x="4831296" y="0"/>
                  </a:lnTo>
                  <a:lnTo>
                    <a:pt x="4831296" y="2738361"/>
                  </a:lnTo>
                  <a:lnTo>
                    <a:pt x="0" y="2738361"/>
                  </a:lnTo>
                  <a:close/>
                </a:path>
              </a:pathLst>
            </a:custGeom>
            <a:solidFill>
              <a:srgbClr val="FFFFFF"/>
            </a:solidFill>
          </p:spPr>
        </p:sp>
        <p:sp>
          <p:nvSpPr>
            <p:cNvPr name="TextBox 5" id="5"/>
            <p:cNvSpPr txBox="true"/>
            <p:nvPr/>
          </p:nvSpPr>
          <p:spPr>
            <a:xfrm>
              <a:off x="0" y="-9525"/>
              <a:ext cx="4831296" cy="2747886"/>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true" flipV="false" rot="0">
            <a:off x="16470580" y="3630171"/>
            <a:ext cx="3462100" cy="4512216"/>
          </a:xfrm>
          <a:custGeom>
            <a:avLst/>
            <a:gdLst/>
            <a:ahLst/>
            <a:cxnLst/>
            <a:rect r="r" b="b" t="t" l="l"/>
            <a:pathLst>
              <a:path h="4512216" w="3462100">
                <a:moveTo>
                  <a:pt x="3462101" y="0"/>
                </a:moveTo>
                <a:lnTo>
                  <a:pt x="0" y="0"/>
                </a:lnTo>
                <a:lnTo>
                  <a:pt x="0" y="4512216"/>
                </a:lnTo>
                <a:lnTo>
                  <a:pt x="3462101" y="4512216"/>
                </a:lnTo>
                <a:lnTo>
                  <a:pt x="34621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244490" y="382529"/>
            <a:ext cx="5901198" cy="1001136"/>
          </a:xfrm>
          <a:prstGeom prst="rect">
            <a:avLst/>
          </a:prstGeom>
        </p:spPr>
        <p:txBody>
          <a:bodyPr anchor="t" rtlCol="false" tIns="0" lIns="0" bIns="0" rIns="0">
            <a:spAutoFit/>
          </a:bodyPr>
          <a:lstStyle/>
          <a:p>
            <a:pPr algn="l">
              <a:lnSpc>
                <a:spcPts val="7490"/>
              </a:lnSpc>
            </a:pPr>
            <a:r>
              <a:rPr lang="en-US" sz="7643">
                <a:solidFill>
                  <a:srgbClr val="085740"/>
                </a:solidFill>
                <a:latin typeface="Kooperativ"/>
                <a:ea typeface="Kooperativ"/>
                <a:cs typeface="Kooperativ"/>
                <a:sym typeface="Kooperativ"/>
              </a:rPr>
              <a:t>Conclusion</a:t>
            </a:r>
          </a:p>
        </p:txBody>
      </p:sp>
      <p:sp>
        <p:nvSpPr>
          <p:cNvPr name="Freeform 8" id="8"/>
          <p:cNvSpPr/>
          <p:nvPr/>
        </p:nvSpPr>
        <p:spPr>
          <a:xfrm flipH="false" flipV="false" rot="0">
            <a:off x="-2000017" y="-1673159"/>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535805" y="-596454"/>
            <a:ext cx="2242489" cy="2136481"/>
          </a:xfrm>
          <a:custGeom>
            <a:avLst/>
            <a:gdLst/>
            <a:ahLst/>
            <a:cxnLst/>
            <a:rect r="r" b="b" t="t" l="l"/>
            <a:pathLst>
              <a:path h="2136481" w="2242489">
                <a:moveTo>
                  <a:pt x="0" y="0"/>
                </a:moveTo>
                <a:lnTo>
                  <a:pt x="2242490" y="0"/>
                </a:lnTo>
                <a:lnTo>
                  <a:pt x="2242490" y="2136481"/>
                </a:lnTo>
                <a:lnTo>
                  <a:pt x="0" y="2136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79789" y="1406677"/>
            <a:ext cx="16230600" cy="8679815"/>
          </a:xfrm>
          <a:prstGeom prst="rect">
            <a:avLst/>
          </a:prstGeom>
        </p:spPr>
        <p:txBody>
          <a:bodyPr anchor="t" rtlCol="false" tIns="0" lIns="0" bIns="0" rIns="0">
            <a:spAutoFit/>
          </a:bodyPr>
          <a:lstStyle/>
          <a:p>
            <a:pPr algn="l">
              <a:lnSpc>
                <a:spcPts val="3720"/>
              </a:lnSpc>
            </a:pPr>
            <a:r>
              <a:rPr lang="en-US" sz="2400" b="true">
                <a:solidFill>
                  <a:srgbClr val="085740"/>
                </a:solidFill>
                <a:latin typeface="Times New Roman Bold"/>
                <a:ea typeface="Times New Roman Bold"/>
                <a:cs typeface="Times New Roman Bold"/>
                <a:sym typeface="Times New Roman Bold"/>
              </a:rPr>
              <a:t>Based on a preliminary review of the data:</a:t>
            </a:r>
          </a:p>
          <a:p>
            <a:pPr algn="l">
              <a:lnSpc>
                <a:spcPts val="3720"/>
              </a:lnSpc>
            </a:pPr>
            <a:r>
              <a:rPr lang="en-US" sz="2400" b="true">
                <a:solidFill>
                  <a:srgbClr val="085740"/>
                </a:solidFill>
                <a:latin typeface="Times New Roman Bold"/>
                <a:ea typeface="Times New Roman Bold"/>
                <a:cs typeface="Times New Roman Bold"/>
                <a:sym typeface="Times New Roman Bold"/>
              </a:rPr>
              <a:t>1.R</a:t>
            </a:r>
            <a:r>
              <a:rPr lang="en-US" sz="2400" b="true">
                <a:solidFill>
                  <a:srgbClr val="085740"/>
                </a:solidFill>
                <a:latin typeface="Times New Roman Bold"/>
                <a:ea typeface="Times New Roman Bold"/>
                <a:cs typeface="Times New Roman Bold"/>
                <a:sym typeface="Times New Roman Bold"/>
              </a:rPr>
              <a:t>evenue Insights:</a:t>
            </a:r>
          </a:p>
          <a:p>
            <a:pPr algn="just" marL="949962" indent="-316654" lvl="2">
              <a:lnSpc>
                <a:spcPts val="3410"/>
              </a:lnSpc>
              <a:buFont typeface="Arial"/>
              <a:buChar char="⚬"/>
            </a:pPr>
            <a:r>
              <a:rPr lang="en-US" b="true" sz="2200">
                <a:solidFill>
                  <a:srgbClr val="085740"/>
                </a:solidFill>
                <a:latin typeface="Times New Roman Bold"/>
                <a:ea typeface="Times New Roman Bold"/>
                <a:cs typeface="Times New Roman Bold"/>
                <a:sym typeface="Times New Roman Bold"/>
              </a:rPr>
              <a:t>Analysis of the fare_amount column can reveal trends in revenue generation across different times, locations, and modes of travel.</a:t>
            </a:r>
          </a:p>
          <a:p>
            <a:pPr algn="just">
              <a:lnSpc>
                <a:spcPts val="3410"/>
              </a:lnSpc>
            </a:pPr>
            <a:r>
              <a:rPr lang="en-US" sz="2200" b="true">
                <a:solidFill>
                  <a:srgbClr val="085740"/>
                </a:solidFill>
                <a:latin typeface="Times New Roman Bold"/>
                <a:ea typeface="Times New Roman Bold"/>
                <a:cs typeface="Times New Roman Bold"/>
                <a:sym typeface="Times New Roman Bold"/>
              </a:rPr>
              <a:t>2. </a:t>
            </a:r>
            <a:r>
              <a:rPr lang="en-US" sz="2200" b="true">
                <a:solidFill>
                  <a:srgbClr val="085740"/>
                </a:solidFill>
                <a:latin typeface="Times New Roman Bold"/>
                <a:ea typeface="Times New Roman Bold"/>
                <a:cs typeface="Times New Roman Bold"/>
                <a:sym typeface="Times New Roman Bold"/>
              </a:rPr>
              <a:t>Passenger Behavior:</a:t>
            </a:r>
          </a:p>
          <a:p>
            <a:pPr algn="just" marL="949962" indent="-316654" lvl="2">
              <a:lnSpc>
                <a:spcPts val="3410"/>
              </a:lnSpc>
              <a:buFont typeface="Arial"/>
              <a:buChar char="⚬"/>
            </a:pPr>
            <a:r>
              <a:rPr lang="en-US" b="true" sz="2200">
                <a:solidFill>
                  <a:srgbClr val="085740"/>
                </a:solidFill>
                <a:latin typeface="Times New Roman Bold"/>
                <a:ea typeface="Times New Roman Bold"/>
                <a:cs typeface="Times New Roman Bold"/>
                <a:sym typeface="Times New Roman Bold"/>
              </a:rPr>
              <a:t>The passenger_count data allows us to identify peak usage trends and preferred gr</a:t>
            </a:r>
            <a:r>
              <a:rPr lang="en-US" b="true" sz="2200">
                <a:solidFill>
                  <a:srgbClr val="085740"/>
                </a:solidFill>
                <a:latin typeface="Times New Roman Bold"/>
                <a:ea typeface="Times New Roman Bold"/>
                <a:cs typeface="Times New Roman Bold"/>
                <a:sym typeface="Times New Roman Bold"/>
              </a:rPr>
              <a:t>oup sizes, aiding in demand forecasting.</a:t>
            </a:r>
          </a:p>
          <a:p>
            <a:pPr algn="just">
              <a:lnSpc>
                <a:spcPts val="3410"/>
              </a:lnSpc>
            </a:pPr>
            <a:r>
              <a:rPr lang="en-US" b="true" sz="2200">
                <a:solidFill>
                  <a:srgbClr val="085740"/>
                </a:solidFill>
                <a:latin typeface="Times New Roman Bold"/>
                <a:ea typeface="Times New Roman Bold"/>
                <a:cs typeface="Times New Roman Bold"/>
                <a:sym typeface="Times New Roman Bold"/>
              </a:rPr>
              <a:t>3. </a:t>
            </a:r>
            <a:r>
              <a:rPr lang="en-US" b="true" sz="2200">
                <a:solidFill>
                  <a:srgbClr val="085740"/>
                </a:solidFill>
                <a:latin typeface="Times New Roman Bold"/>
                <a:ea typeface="Times New Roman Bold"/>
                <a:cs typeface="Times New Roman Bold"/>
                <a:sym typeface="Times New Roman Bold"/>
              </a:rPr>
              <a:t>Geospatial Analysis:</a:t>
            </a:r>
          </a:p>
          <a:p>
            <a:pPr algn="just" marL="949962" indent="-316654" lvl="2">
              <a:lnSpc>
                <a:spcPts val="3410"/>
              </a:lnSpc>
              <a:buFont typeface="Arial"/>
              <a:buChar char="⚬"/>
            </a:pPr>
            <a:r>
              <a:rPr lang="en-US" b="true" sz="2200">
                <a:solidFill>
                  <a:srgbClr val="085740"/>
                </a:solidFill>
                <a:latin typeface="Times New Roman Bold"/>
                <a:ea typeface="Times New Roman Bold"/>
                <a:cs typeface="Times New Roman Bold"/>
                <a:sym typeface="Times New Roman Bold"/>
              </a:rPr>
              <a:t>Using pickup and dropoff coordinates, we can map high-demand zones, optimize routes, and identify areas requiring better service availability.</a:t>
            </a:r>
          </a:p>
          <a:p>
            <a:pPr algn="just">
              <a:lnSpc>
                <a:spcPts val="3410"/>
              </a:lnSpc>
            </a:pPr>
            <a:r>
              <a:rPr lang="en-US" b="true" sz="2200">
                <a:solidFill>
                  <a:srgbClr val="085740"/>
                </a:solidFill>
                <a:latin typeface="Times New Roman Bold"/>
                <a:ea typeface="Times New Roman Bold"/>
                <a:cs typeface="Times New Roman Bold"/>
                <a:sym typeface="Times New Roman Bold"/>
              </a:rPr>
              <a:t>4. </a:t>
            </a:r>
            <a:r>
              <a:rPr lang="en-US" b="true" sz="2200">
                <a:solidFill>
                  <a:srgbClr val="085740"/>
                </a:solidFill>
                <a:latin typeface="Times New Roman Bold"/>
                <a:ea typeface="Times New Roman Bold"/>
                <a:cs typeface="Times New Roman Bold"/>
                <a:sym typeface="Times New Roman Bold"/>
              </a:rPr>
              <a:t>Temporal Trends:</a:t>
            </a:r>
          </a:p>
          <a:p>
            <a:pPr algn="just" marL="949962" indent="-316654" lvl="2">
              <a:lnSpc>
                <a:spcPts val="3410"/>
              </a:lnSpc>
              <a:buFont typeface="Arial"/>
              <a:buChar char="⚬"/>
            </a:pPr>
            <a:r>
              <a:rPr lang="en-US" b="true" sz="2200">
                <a:solidFill>
                  <a:srgbClr val="085740"/>
                </a:solidFill>
                <a:latin typeface="Times New Roman Bold"/>
                <a:ea typeface="Times New Roman Bold"/>
                <a:cs typeface="Times New Roman Bold"/>
                <a:sym typeface="Times New Roman Bold"/>
              </a:rPr>
              <a:t>Insights from pickup_datetime and hour_minutes_seconds can highlight peak travel hours and seasonal patterns for service optimization.</a:t>
            </a:r>
          </a:p>
          <a:p>
            <a:pPr algn="just">
              <a:lnSpc>
                <a:spcPts val="3410"/>
              </a:lnSpc>
            </a:pPr>
            <a:r>
              <a:rPr lang="en-US" b="true" sz="2200">
                <a:solidFill>
                  <a:srgbClr val="085740"/>
                </a:solidFill>
                <a:latin typeface="Times New Roman Bold"/>
                <a:ea typeface="Times New Roman Bold"/>
                <a:cs typeface="Times New Roman Bold"/>
                <a:sym typeface="Times New Roman Bold"/>
              </a:rPr>
              <a:t>5. </a:t>
            </a:r>
            <a:r>
              <a:rPr lang="en-US" b="true" sz="2200">
                <a:solidFill>
                  <a:srgbClr val="085740"/>
                </a:solidFill>
                <a:latin typeface="Times New Roman Bold"/>
                <a:ea typeface="Times New Roman Bold"/>
                <a:cs typeface="Times New Roman Bold"/>
                <a:sym typeface="Times New Roman Bold"/>
              </a:rPr>
              <a:t>Travel Modes:</a:t>
            </a:r>
          </a:p>
          <a:p>
            <a:pPr algn="just" marL="949962" indent="-316654" lvl="2">
              <a:lnSpc>
                <a:spcPts val="3410"/>
              </a:lnSpc>
              <a:buFont typeface="Arial"/>
              <a:buChar char="⚬"/>
            </a:pPr>
            <a:r>
              <a:rPr lang="en-US" b="true" sz="2200">
                <a:solidFill>
                  <a:srgbClr val="085740"/>
                </a:solidFill>
                <a:latin typeface="Times New Roman Bold"/>
                <a:ea typeface="Times New Roman Bold"/>
                <a:cs typeface="Times New Roman Bold"/>
                <a:sym typeface="Times New Roman Bold"/>
              </a:rPr>
              <a:t>The travel_mode column offers an opportunity to compare usage and profitability across different Uber services, enabling targeted marketing and service adjustments.</a:t>
            </a:r>
          </a:p>
          <a:p>
            <a:pPr algn="l">
              <a:lnSpc>
                <a:spcPts val="3410"/>
              </a:lnSpc>
            </a:pPr>
          </a:p>
          <a:p>
            <a:pPr algn="l">
              <a:lnSpc>
                <a:spcPts val="3410"/>
              </a:lnSpc>
            </a:pPr>
            <a:r>
              <a:rPr lang="en-US" b="true" sz="2200">
                <a:solidFill>
                  <a:srgbClr val="085740"/>
                </a:solidFill>
                <a:latin typeface="Times New Roman Bold"/>
                <a:ea typeface="Times New Roman Bold"/>
                <a:cs typeface="Times New Roman Bold"/>
                <a:sym typeface="Times New Roman Bold"/>
              </a:rPr>
              <a:t>Final Thought</a:t>
            </a:r>
          </a:p>
          <a:p>
            <a:pPr algn="l">
              <a:lnSpc>
                <a:spcPts val="3410"/>
              </a:lnSpc>
            </a:pPr>
            <a:r>
              <a:rPr lang="en-US" b="true" sz="2200">
                <a:solidFill>
                  <a:srgbClr val="085740"/>
                </a:solidFill>
                <a:latin typeface="Times New Roman Bold"/>
                <a:ea typeface="Times New Roman Bold"/>
                <a:cs typeface="Times New Roman Bold"/>
                <a:sym typeface="Times New Roman Bold"/>
              </a:rPr>
              <a:t>This dataset provides valuable opportunities for understanding Uber's operations, optimizing resource allocation, and enhancing customer satisfaction. A deeper dive into the data will yield actionable insights for strategic decision-making.</a:t>
            </a:r>
          </a:p>
          <a:p>
            <a:pPr algn="l">
              <a:lnSpc>
                <a:spcPts val="3410"/>
              </a:lnSpc>
            </a:pPr>
            <a:r>
              <a:rPr lang="en-US" b="true" sz="2200">
                <a:solidFill>
                  <a:srgbClr val="085740"/>
                </a:solidFill>
                <a:latin typeface="Times New Roman Bold"/>
                <a:ea typeface="Times New Roman Bold"/>
                <a:cs typeface="Times New Roman Bold"/>
                <a:sym typeface="Times New Roman Bold"/>
              </a:rPr>
              <a:t>Let me know if you’d like me to generate specific analyses, charts, or dashboards! ​</a:t>
            </a:r>
          </a:p>
          <a:p>
            <a:pPr algn="l">
              <a:lnSpc>
                <a:spcPts val="3410"/>
              </a:lnSpc>
            </a:pPr>
          </a:p>
        </p:txBody>
      </p:sp>
      <p:sp>
        <p:nvSpPr>
          <p:cNvPr name="Freeform 11" id="11"/>
          <p:cNvSpPr/>
          <p:nvPr/>
        </p:nvSpPr>
        <p:spPr>
          <a:xfrm flipH="true" flipV="false" rot="0">
            <a:off x="-2074170" y="3630171"/>
            <a:ext cx="3462100" cy="4512216"/>
          </a:xfrm>
          <a:custGeom>
            <a:avLst/>
            <a:gdLst/>
            <a:ahLst/>
            <a:cxnLst/>
            <a:rect r="r" b="b" t="t" l="l"/>
            <a:pathLst>
              <a:path h="4512216" w="3462100">
                <a:moveTo>
                  <a:pt x="3462101" y="0"/>
                </a:moveTo>
                <a:lnTo>
                  <a:pt x="0" y="0"/>
                </a:lnTo>
                <a:lnTo>
                  <a:pt x="0" y="4512216"/>
                </a:lnTo>
                <a:lnTo>
                  <a:pt x="3462101" y="4512216"/>
                </a:lnTo>
                <a:lnTo>
                  <a:pt x="34621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2063822" y="157734"/>
            <a:ext cx="20537032" cy="9687137"/>
          </a:xfrm>
          <a:custGeom>
            <a:avLst/>
            <a:gdLst/>
            <a:ahLst/>
            <a:cxnLst/>
            <a:rect r="r" b="b" t="t" l="l"/>
            <a:pathLst>
              <a:path h="9687137" w="20537032">
                <a:moveTo>
                  <a:pt x="20537032" y="0"/>
                </a:moveTo>
                <a:lnTo>
                  <a:pt x="0" y="0"/>
                </a:lnTo>
                <a:lnTo>
                  <a:pt x="0" y="9687137"/>
                </a:lnTo>
                <a:lnTo>
                  <a:pt x="20537032" y="9687137"/>
                </a:lnTo>
                <a:lnTo>
                  <a:pt x="2053703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275374" y="8505227"/>
            <a:ext cx="22838748" cy="2339011"/>
            <a:chOff x="0" y="0"/>
            <a:chExt cx="6015144" cy="616036"/>
          </a:xfrm>
        </p:grpSpPr>
        <p:sp>
          <p:nvSpPr>
            <p:cNvPr name="Freeform 4" id="4"/>
            <p:cNvSpPr/>
            <p:nvPr/>
          </p:nvSpPr>
          <p:spPr>
            <a:xfrm flipH="false" flipV="false" rot="0">
              <a:off x="0" y="0"/>
              <a:ext cx="6015144" cy="616036"/>
            </a:xfrm>
            <a:custGeom>
              <a:avLst/>
              <a:gdLst/>
              <a:ahLst/>
              <a:cxnLst/>
              <a:rect r="r" b="b" t="t" l="l"/>
              <a:pathLst>
                <a:path h="616036" w="6015144">
                  <a:moveTo>
                    <a:pt x="0" y="0"/>
                  </a:moveTo>
                  <a:lnTo>
                    <a:pt x="6015144" y="0"/>
                  </a:lnTo>
                  <a:lnTo>
                    <a:pt x="6015144" y="616036"/>
                  </a:lnTo>
                  <a:lnTo>
                    <a:pt x="0" y="616036"/>
                  </a:lnTo>
                  <a:close/>
                </a:path>
              </a:pathLst>
            </a:custGeom>
            <a:solidFill>
              <a:srgbClr val="06402F"/>
            </a:solidFill>
            <a:ln cap="sq">
              <a:noFill/>
              <a:prstDash val="solid"/>
              <a:miter/>
            </a:ln>
          </p:spPr>
        </p:sp>
        <p:sp>
          <p:nvSpPr>
            <p:cNvPr name="TextBox 5" id="5"/>
            <p:cNvSpPr txBox="true"/>
            <p:nvPr/>
          </p:nvSpPr>
          <p:spPr>
            <a:xfrm>
              <a:off x="0" y="-9525"/>
              <a:ext cx="6015144" cy="625561"/>
            </a:xfrm>
            <a:prstGeom prst="rect">
              <a:avLst/>
            </a:prstGeom>
          </p:spPr>
          <p:txBody>
            <a:bodyPr anchor="ctr" rtlCol="false" tIns="50800" lIns="50800" bIns="50800" rIns="50800"/>
            <a:lstStyle/>
            <a:p>
              <a:pPr algn="ctr">
                <a:lnSpc>
                  <a:spcPts val="2363"/>
                </a:lnSpc>
              </a:pPr>
            </a:p>
          </p:txBody>
        </p:sp>
      </p:grpSp>
      <p:sp>
        <p:nvSpPr>
          <p:cNvPr name="TextBox 6" id="6"/>
          <p:cNvSpPr txBox="true"/>
          <p:nvPr/>
        </p:nvSpPr>
        <p:spPr>
          <a:xfrm rot="0">
            <a:off x="3381820" y="2205324"/>
            <a:ext cx="11524360" cy="6400227"/>
          </a:xfrm>
          <a:prstGeom prst="rect">
            <a:avLst/>
          </a:prstGeom>
        </p:spPr>
        <p:txBody>
          <a:bodyPr anchor="t" rtlCol="false" tIns="0" lIns="0" bIns="0" rIns="0">
            <a:spAutoFit/>
          </a:bodyPr>
          <a:lstStyle/>
          <a:p>
            <a:pPr algn="ctr">
              <a:lnSpc>
                <a:spcPts val="24703"/>
              </a:lnSpc>
            </a:pPr>
            <a:r>
              <a:rPr lang="en-US" sz="25208">
                <a:solidFill>
                  <a:srgbClr val="FFFFFF"/>
                </a:solidFill>
                <a:latin typeface="Kooperativ"/>
                <a:ea typeface="Kooperativ"/>
                <a:cs typeface="Kooperativ"/>
                <a:sym typeface="Kooperativ"/>
              </a:rPr>
              <a:t>Thank You</a:t>
            </a:r>
          </a:p>
        </p:txBody>
      </p:sp>
      <p:sp>
        <p:nvSpPr>
          <p:cNvPr name="Freeform 7" id="7"/>
          <p:cNvSpPr/>
          <p:nvPr/>
        </p:nvSpPr>
        <p:spPr>
          <a:xfrm flipH="false" flipV="false" rot="0">
            <a:off x="10505421" y="6320844"/>
            <a:ext cx="9363356" cy="3524027"/>
          </a:xfrm>
          <a:custGeom>
            <a:avLst/>
            <a:gdLst/>
            <a:ahLst/>
            <a:cxnLst/>
            <a:rect r="r" b="b" t="t" l="l"/>
            <a:pathLst>
              <a:path h="3524027" w="9363356">
                <a:moveTo>
                  <a:pt x="0" y="0"/>
                </a:moveTo>
                <a:lnTo>
                  <a:pt x="9363356" y="0"/>
                </a:lnTo>
                <a:lnTo>
                  <a:pt x="9363356" y="3524027"/>
                </a:lnTo>
                <a:lnTo>
                  <a:pt x="0" y="3524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70199" y="7647929"/>
            <a:ext cx="494527" cy="1133593"/>
          </a:xfrm>
          <a:custGeom>
            <a:avLst/>
            <a:gdLst/>
            <a:ahLst/>
            <a:cxnLst/>
            <a:rect r="r" b="b" t="t" l="l"/>
            <a:pathLst>
              <a:path h="1133593" w="494527">
                <a:moveTo>
                  <a:pt x="0" y="0"/>
                </a:moveTo>
                <a:lnTo>
                  <a:pt x="494527" y="0"/>
                </a:lnTo>
                <a:lnTo>
                  <a:pt x="494527" y="1133592"/>
                </a:lnTo>
                <a:lnTo>
                  <a:pt x="0" y="1133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4376910" y="6592659"/>
            <a:ext cx="12021857" cy="3825136"/>
            <a:chOff x="0" y="0"/>
            <a:chExt cx="16029143" cy="5100182"/>
          </a:xfrm>
        </p:grpSpPr>
        <p:sp>
          <p:nvSpPr>
            <p:cNvPr name="Freeform 10" id="10"/>
            <p:cNvSpPr/>
            <p:nvPr/>
          </p:nvSpPr>
          <p:spPr>
            <a:xfrm flipH="true" flipV="false" rot="0">
              <a:off x="0" y="0"/>
              <a:ext cx="16029143" cy="5100182"/>
            </a:xfrm>
            <a:custGeom>
              <a:avLst/>
              <a:gdLst/>
              <a:ahLst/>
              <a:cxnLst/>
              <a:rect r="r" b="b" t="t" l="l"/>
              <a:pathLst>
                <a:path h="5100182" w="16029143">
                  <a:moveTo>
                    <a:pt x="16029143" y="0"/>
                  </a:moveTo>
                  <a:lnTo>
                    <a:pt x="0" y="0"/>
                  </a:lnTo>
                  <a:lnTo>
                    <a:pt x="0" y="5100182"/>
                  </a:lnTo>
                  <a:lnTo>
                    <a:pt x="16029143" y="5100182"/>
                  </a:lnTo>
                  <a:lnTo>
                    <a:pt x="160291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196469" y="2368929"/>
              <a:ext cx="613250" cy="1405737"/>
            </a:xfrm>
            <a:custGeom>
              <a:avLst/>
              <a:gdLst/>
              <a:ahLst/>
              <a:cxnLst/>
              <a:rect r="r" b="b" t="t" l="l"/>
              <a:pathLst>
                <a:path h="1405737" w="613250">
                  <a:moveTo>
                    <a:pt x="0" y="0"/>
                  </a:moveTo>
                  <a:lnTo>
                    <a:pt x="613250" y="0"/>
                  </a:lnTo>
                  <a:lnTo>
                    <a:pt x="613250" y="1405738"/>
                  </a:lnTo>
                  <a:lnTo>
                    <a:pt x="0" y="1405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2" id="12"/>
          <p:cNvSpPr/>
          <p:nvPr/>
        </p:nvSpPr>
        <p:spPr>
          <a:xfrm flipH="false" flipV="false" rot="0">
            <a:off x="16392141" y="3646868"/>
            <a:ext cx="1895859" cy="6770927"/>
          </a:xfrm>
          <a:custGeom>
            <a:avLst/>
            <a:gdLst/>
            <a:ahLst/>
            <a:cxnLst/>
            <a:rect r="r" b="b" t="t" l="l"/>
            <a:pathLst>
              <a:path h="6770927" w="1895859">
                <a:moveTo>
                  <a:pt x="0" y="0"/>
                </a:moveTo>
                <a:lnTo>
                  <a:pt x="1895859" y="0"/>
                </a:lnTo>
                <a:lnTo>
                  <a:pt x="1895859" y="6770927"/>
                </a:lnTo>
                <a:lnTo>
                  <a:pt x="0" y="67709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7805061" y="6901987"/>
            <a:ext cx="2379378" cy="2099801"/>
          </a:xfrm>
          <a:custGeom>
            <a:avLst/>
            <a:gdLst/>
            <a:ahLst/>
            <a:cxnLst/>
            <a:rect r="r" b="b" t="t" l="l"/>
            <a:pathLst>
              <a:path h="2099801" w="2379378">
                <a:moveTo>
                  <a:pt x="0" y="0"/>
                </a:moveTo>
                <a:lnTo>
                  <a:pt x="2379378" y="0"/>
                </a:lnTo>
                <a:lnTo>
                  <a:pt x="2379378" y="2099801"/>
                </a:lnTo>
                <a:lnTo>
                  <a:pt x="0" y="20998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1028700" y="3786624"/>
            <a:ext cx="1884661" cy="18846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7" id="17"/>
          <p:cNvSpPr/>
          <p:nvPr/>
        </p:nvSpPr>
        <p:spPr>
          <a:xfrm flipH="false" flipV="false" rot="0">
            <a:off x="16155691" y="1486857"/>
            <a:ext cx="3251210" cy="1117234"/>
          </a:xfrm>
          <a:custGeom>
            <a:avLst/>
            <a:gdLst/>
            <a:ahLst/>
            <a:cxnLst/>
            <a:rect r="r" b="b" t="t" l="l"/>
            <a:pathLst>
              <a:path h="1117234" w="3251210">
                <a:moveTo>
                  <a:pt x="0" y="0"/>
                </a:moveTo>
                <a:lnTo>
                  <a:pt x="3251210" y="0"/>
                </a:lnTo>
                <a:lnTo>
                  <a:pt x="3251210" y="1117234"/>
                </a:lnTo>
                <a:lnTo>
                  <a:pt x="0" y="1117234"/>
                </a:lnTo>
                <a:lnTo>
                  <a:pt x="0" y="0"/>
                </a:lnTo>
                <a:close/>
              </a:path>
            </a:pathLst>
          </a:custGeom>
          <a:blipFill>
            <a:blip r:embed="rId14">
              <a:alphaModFix amt="68000"/>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8" id="18"/>
          <p:cNvSpPr/>
          <p:nvPr/>
        </p:nvSpPr>
        <p:spPr>
          <a:xfrm flipH="false" flipV="false" rot="0">
            <a:off x="-1280179" y="928240"/>
            <a:ext cx="3251210" cy="1117234"/>
          </a:xfrm>
          <a:custGeom>
            <a:avLst/>
            <a:gdLst/>
            <a:ahLst/>
            <a:cxnLst/>
            <a:rect r="r" b="b" t="t" l="l"/>
            <a:pathLst>
              <a:path h="1117234" w="3251210">
                <a:moveTo>
                  <a:pt x="0" y="0"/>
                </a:moveTo>
                <a:lnTo>
                  <a:pt x="3251210" y="0"/>
                </a:lnTo>
                <a:lnTo>
                  <a:pt x="3251210" y="1117234"/>
                </a:lnTo>
                <a:lnTo>
                  <a:pt x="0" y="1117234"/>
                </a:lnTo>
                <a:lnTo>
                  <a:pt x="0" y="0"/>
                </a:lnTo>
                <a:close/>
              </a:path>
            </a:pathLst>
          </a:custGeom>
          <a:blipFill>
            <a:blip r:embed="rId14">
              <a:alphaModFix amt="68000"/>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9" id="19"/>
          <p:cNvSpPr/>
          <p:nvPr/>
        </p:nvSpPr>
        <p:spPr>
          <a:xfrm flipH="false" flipV="false" rot="0">
            <a:off x="1636070" y="4552940"/>
            <a:ext cx="2554583" cy="877848"/>
          </a:xfrm>
          <a:custGeom>
            <a:avLst/>
            <a:gdLst/>
            <a:ahLst/>
            <a:cxnLst/>
            <a:rect r="r" b="b" t="t" l="l"/>
            <a:pathLst>
              <a:path h="877848" w="2554583">
                <a:moveTo>
                  <a:pt x="0" y="0"/>
                </a:moveTo>
                <a:lnTo>
                  <a:pt x="2554583" y="0"/>
                </a:lnTo>
                <a:lnTo>
                  <a:pt x="2554583" y="877847"/>
                </a:lnTo>
                <a:lnTo>
                  <a:pt x="0" y="8778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0" id="20"/>
          <p:cNvSpPr/>
          <p:nvPr/>
        </p:nvSpPr>
        <p:spPr>
          <a:xfrm flipH="false" flipV="false" rot="0">
            <a:off x="14096840" y="1028700"/>
            <a:ext cx="2697579" cy="2570057"/>
          </a:xfrm>
          <a:custGeom>
            <a:avLst/>
            <a:gdLst/>
            <a:ahLst/>
            <a:cxnLst/>
            <a:rect r="r" b="b" t="t" l="l"/>
            <a:pathLst>
              <a:path h="2570057" w="2697579">
                <a:moveTo>
                  <a:pt x="0" y="0"/>
                </a:moveTo>
                <a:lnTo>
                  <a:pt x="2697579" y="0"/>
                </a:lnTo>
                <a:lnTo>
                  <a:pt x="2697579" y="2570057"/>
                </a:lnTo>
                <a:lnTo>
                  <a:pt x="0" y="25700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false" flipV="false" rot="0">
            <a:off x="8393322" y="1009102"/>
            <a:ext cx="20537032" cy="9687137"/>
          </a:xfrm>
          <a:custGeom>
            <a:avLst/>
            <a:gdLst/>
            <a:ahLst/>
            <a:cxnLst/>
            <a:rect r="r" b="b" t="t" l="l"/>
            <a:pathLst>
              <a:path h="9687137" w="20537032">
                <a:moveTo>
                  <a:pt x="0" y="0"/>
                </a:moveTo>
                <a:lnTo>
                  <a:pt x="20537032" y="0"/>
                </a:lnTo>
                <a:lnTo>
                  <a:pt x="20537032" y="9687137"/>
                </a:lnTo>
                <a:lnTo>
                  <a:pt x="0" y="9687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570019" y="9186703"/>
            <a:ext cx="21205933" cy="7805667"/>
            <a:chOff x="0" y="0"/>
            <a:chExt cx="5585102" cy="2055814"/>
          </a:xfrm>
        </p:grpSpPr>
        <p:sp>
          <p:nvSpPr>
            <p:cNvPr name="Freeform 4" id="4"/>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5" id="5"/>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grpSp>
        <p:nvGrpSpPr>
          <p:cNvPr name="Group 6" id="6"/>
          <p:cNvGrpSpPr/>
          <p:nvPr/>
        </p:nvGrpSpPr>
        <p:grpSpPr>
          <a:xfrm rot="-116784">
            <a:off x="-3359782" y="3934708"/>
            <a:ext cx="14344406" cy="7805667"/>
            <a:chOff x="0" y="0"/>
            <a:chExt cx="3777951" cy="2055814"/>
          </a:xfrm>
        </p:grpSpPr>
        <p:sp>
          <p:nvSpPr>
            <p:cNvPr name="Freeform 7" id="7"/>
            <p:cNvSpPr/>
            <p:nvPr/>
          </p:nvSpPr>
          <p:spPr>
            <a:xfrm flipH="false" flipV="false" rot="0">
              <a:off x="0" y="0"/>
              <a:ext cx="3777951" cy="2055813"/>
            </a:xfrm>
            <a:custGeom>
              <a:avLst/>
              <a:gdLst/>
              <a:ahLst/>
              <a:cxnLst/>
              <a:rect r="r" b="b" t="t" l="l"/>
              <a:pathLst>
                <a:path h="2055813" w="3777951">
                  <a:moveTo>
                    <a:pt x="0" y="0"/>
                  </a:moveTo>
                  <a:lnTo>
                    <a:pt x="3777951" y="0"/>
                  </a:lnTo>
                  <a:lnTo>
                    <a:pt x="3777951" y="2055813"/>
                  </a:lnTo>
                  <a:lnTo>
                    <a:pt x="0" y="2055813"/>
                  </a:lnTo>
                  <a:close/>
                </a:path>
              </a:pathLst>
            </a:custGeom>
            <a:solidFill>
              <a:srgbClr val="FFFFFF"/>
            </a:solidFill>
          </p:spPr>
        </p:sp>
        <p:sp>
          <p:nvSpPr>
            <p:cNvPr name="TextBox 8" id="8"/>
            <p:cNvSpPr txBox="true"/>
            <p:nvPr/>
          </p:nvSpPr>
          <p:spPr>
            <a:xfrm>
              <a:off x="0" y="-9525"/>
              <a:ext cx="3777951" cy="2065339"/>
            </a:xfrm>
            <a:prstGeom prst="rect">
              <a:avLst/>
            </a:prstGeom>
          </p:spPr>
          <p:txBody>
            <a:bodyPr anchor="ctr" rtlCol="false" tIns="50800" lIns="50800" bIns="50800" rIns="50800"/>
            <a:lstStyle/>
            <a:p>
              <a:pPr algn="ctr">
                <a:lnSpc>
                  <a:spcPts val="2363"/>
                </a:lnSpc>
              </a:pPr>
            </a:p>
          </p:txBody>
        </p:sp>
      </p:grpSp>
      <p:sp>
        <p:nvSpPr>
          <p:cNvPr name="TextBox 9" id="9"/>
          <p:cNvSpPr txBox="true"/>
          <p:nvPr/>
        </p:nvSpPr>
        <p:spPr>
          <a:xfrm rot="0">
            <a:off x="1415822" y="4223117"/>
            <a:ext cx="8951991" cy="1001136"/>
          </a:xfrm>
          <a:prstGeom prst="rect">
            <a:avLst/>
          </a:prstGeom>
        </p:spPr>
        <p:txBody>
          <a:bodyPr anchor="t" rtlCol="false" tIns="0" lIns="0" bIns="0" rIns="0">
            <a:spAutoFit/>
          </a:bodyPr>
          <a:lstStyle/>
          <a:p>
            <a:pPr algn="l">
              <a:lnSpc>
                <a:spcPts val="7490"/>
              </a:lnSpc>
            </a:pPr>
            <a:r>
              <a:rPr lang="en-US" sz="7643">
                <a:solidFill>
                  <a:srgbClr val="085740"/>
                </a:solidFill>
                <a:latin typeface="Kooperativ"/>
                <a:ea typeface="Kooperativ"/>
                <a:cs typeface="Kooperativ"/>
                <a:sym typeface="Kooperativ"/>
              </a:rPr>
              <a:t>Introduction</a:t>
            </a:r>
          </a:p>
        </p:txBody>
      </p:sp>
      <p:sp>
        <p:nvSpPr>
          <p:cNvPr name="TextBox 10" id="10"/>
          <p:cNvSpPr txBox="true"/>
          <p:nvPr/>
        </p:nvSpPr>
        <p:spPr>
          <a:xfrm rot="0">
            <a:off x="476631" y="5046009"/>
            <a:ext cx="9891182" cy="4979670"/>
          </a:xfrm>
          <a:prstGeom prst="rect">
            <a:avLst/>
          </a:prstGeom>
        </p:spPr>
        <p:txBody>
          <a:bodyPr anchor="t" rtlCol="false" tIns="0" lIns="0" bIns="0" rIns="0">
            <a:spAutoFit/>
          </a:bodyPr>
          <a:lstStyle/>
          <a:p>
            <a:pPr algn="l">
              <a:lnSpc>
                <a:spcPts val="3630"/>
              </a:lnSpc>
            </a:pPr>
            <a:r>
              <a:rPr lang="en-US" sz="2200">
                <a:solidFill>
                  <a:srgbClr val="202124"/>
                </a:solidFill>
                <a:latin typeface="Times New Roman"/>
                <a:ea typeface="Times New Roman"/>
                <a:cs typeface="Times New Roman"/>
                <a:sym typeface="Times New Roman"/>
              </a:rPr>
              <a:t>Welcome to our presentation on the Uber data analysis project using Power BI.</a:t>
            </a:r>
          </a:p>
          <a:p>
            <a:pPr algn="l">
              <a:lnSpc>
                <a:spcPts val="3630"/>
              </a:lnSpc>
            </a:pPr>
            <a:r>
              <a:rPr lang="en-US" sz="2200">
                <a:solidFill>
                  <a:srgbClr val="202124"/>
                </a:solidFill>
                <a:latin typeface="Times New Roman"/>
                <a:ea typeface="Times New Roman"/>
                <a:cs typeface="Times New Roman"/>
                <a:sym typeface="Times New Roman"/>
              </a:rPr>
              <a:t>This project leverages data visualization and analytics to uncover valuable insights into Uber's operations, trends, and performance metrics.</a:t>
            </a:r>
          </a:p>
          <a:p>
            <a:pPr algn="l">
              <a:lnSpc>
                <a:spcPts val="3630"/>
              </a:lnSpc>
            </a:pPr>
            <a:r>
              <a:rPr lang="en-US" sz="2200">
                <a:solidFill>
                  <a:srgbClr val="202124"/>
                </a:solidFill>
                <a:latin typeface="Times New Roman"/>
                <a:ea typeface="Times New Roman"/>
                <a:cs typeface="Times New Roman"/>
                <a:sym typeface="Times New Roman"/>
              </a:rPr>
              <a:t>In this presentation, we will:</a:t>
            </a:r>
          </a:p>
          <a:p>
            <a:pPr algn="l">
              <a:lnSpc>
                <a:spcPts val="3080"/>
              </a:lnSpc>
            </a:pPr>
          </a:p>
          <a:p>
            <a:pPr algn="l" marL="474981" indent="-237491" lvl="1">
              <a:lnSpc>
                <a:spcPts val="3630"/>
              </a:lnSpc>
              <a:buFont typeface="Arial"/>
              <a:buChar char="•"/>
            </a:pPr>
            <a:r>
              <a:rPr lang="en-US" sz="2200">
                <a:solidFill>
                  <a:srgbClr val="202124"/>
                </a:solidFill>
                <a:latin typeface="Times New Roman"/>
                <a:ea typeface="Times New Roman"/>
                <a:cs typeface="Times New Roman"/>
                <a:sym typeface="Times New Roman"/>
              </a:rPr>
              <a:t>Explore how Power BI has been utilized to analyze and interpret Uber's data.</a:t>
            </a:r>
          </a:p>
          <a:p>
            <a:pPr algn="l" marL="474981" indent="-237491" lvl="1">
              <a:lnSpc>
                <a:spcPts val="3630"/>
              </a:lnSpc>
              <a:buFont typeface="Arial"/>
              <a:buChar char="•"/>
            </a:pPr>
            <a:r>
              <a:rPr lang="en-US" sz="2200">
                <a:solidFill>
                  <a:srgbClr val="202124"/>
                </a:solidFill>
                <a:latin typeface="Times New Roman"/>
                <a:ea typeface="Times New Roman"/>
                <a:cs typeface="Times New Roman"/>
                <a:sym typeface="Times New Roman"/>
              </a:rPr>
              <a:t>Highlight key findings, trends, and actionable insights derived from the dataset.</a:t>
            </a:r>
          </a:p>
          <a:p>
            <a:pPr algn="l" marL="474981" indent="-237491" lvl="1">
              <a:lnSpc>
                <a:spcPts val="3630"/>
              </a:lnSpc>
              <a:buFont typeface="Arial"/>
              <a:buChar char="•"/>
            </a:pPr>
            <a:r>
              <a:rPr lang="en-US" sz="2200">
                <a:solidFill>
                  <a:srgbClr val="202124"/>
                </a:solidFill>
                <a:latin typeface="Times New Roman"/>
                <a:ea typeface="Times New Roman"/>
                <a:cs typeface="Times New Roman"/>
                <a:sym typeface="Times New Roman"/>
              </a:rPr>
              <a:t>Demonstrate the power of data visualization in making informed business decisions.</a:t>
            </a:r>
          </a:p>
          <a:p>
            <a:pPr algn="l">
              <a:lnSpc>
                <a:spcPts val="3630"/>
              </a:lnSpc>
            </a:pPr>
          </a:p>
        </p:txBody>
      </p:sp>
      <p:sp>
        <p:nvSpPr>
          <p:cNvPr name="Freeform 11" id="11"/>
          <p:cNvSpPr/>
          <p:nvPr/>
        </p:nvSpPr>
        <p:spPr>
          <a:xfrm flipH="false" flipV="false" rot="0">
            <a:off x="14808260" y="7861278"/>
            <a:ext cx="4210557" cy="2231750"/>
          </a:xfrm>
          <a:custGeom>
            <a:avLst/>
            <a:gdLst/>
            <a:ahLst/>
            <a:cxnLst/>
            <a:rect r="r" b="b" t="t" l="l"/>
            <a:pathLst>
              <a:path h="2231750" w="4210557">
                <a:moveTo>
                  <a:pt x="0" y="0"/>
                </a:moveTo>
                <a:lnTo>
                  <a:pt x="4210558" y="0"/>
                </a:lnTo>
                <a:lnTo>
                  <a:pt x="4210558" y="2231750"/>
                </a:lnTo>
                <a:lnTo>
                  <a:pt x="0" y="2231750"/>
                </a:lnTo>
                <a:lnTo>
                  <a:pt x="0" y="0"/>
                </a:lnTo>
                <a:close/>
              </a:path>
            </a:pathLst>
          </a:custGeom>
          <a:blipFill>
            <a:blip r:embed="rId4">
              <a:extLst>
                <a:ext uri="{96DAC541-7B7A-43D3-8B79-37D633B846F1}">
                  <asvg:svgBlip xmlns:asvg="http://schemas.microsoft.com/office/drawing/2016/SVG/main" r:embed="rId5"/>
                </a:ext>
              </a:extLst>
            </a:blip>
            <a:stretch>
              <a:fillRect l="0" t="0" r="-10631" b="-34721"/>
            </a:stretch>
          </a:blipFill>
        </p:spPr>
      </p:sp>
      <p:sp>
        <p:nvSpPr>
          <p:cNvPr name="Freeform 12" id="12"/>
          <p:cNvSpPr/>
          <p:nvPr/>
        </p:nvSpPr>
        <p:spPr>
          <a:xfrm flipH="false" flipV="false" rot="0">
            <a:off x="7336008" y="1127919"/>
            <a:ext cx="10135954" cy="14077714"/>
          </a:xfrm>
          <a:custGeom>
            <a:avLst/>
            <a:gdLst/>
            <a:ahLst/>
            <a:cxnLst/>
            <a:rect r="r" b="b" t="t" l="l"/>
            <a:pathLst>
              <a:path h="14077714" w="10135954">
                <a:moveTo>
                  <a:pt x="0" y="0"/>
                </a:moveTo>
                <a:lnTo>
                  <a:pt x="10135954" y="0"/>
                </a:lnTo>
                <a:lnTo>
                  <a:pt x="10135954" y="14077714"/>
                </a:lnTo>
                <a:lnTo>
                  <a:pt x="0" y="14077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3386822" y="1009102"/>
            <a:ext cx="1884661" cy="18846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6" id="16"/>
          <p:cNvSpPr/>
          <p:nvPr/>
        </p:nvSpPr>
        <p:spPr>
          <a:xfrm flipH="false" flipV="false" rot="0">
            <a:off x="3812422" y="1743009"/>
            <a:ext cx="2908940" cy="999618"/>
          </a:xfrm>
          <a:custGeom>
            <a:avLst/>
            <a:gdLst/>
            <a:ahLst/>
            <a:cxnLst/>
            <a:rect r="r" b="b" t="t" l="l"/>
            <a:pathLst>
              <a:path h="999618" w="2908940">
                <a:moveTo>
                  <a:pt x="0" y="0"/>
                </a:moveTo>
                <a:lnTo>
                  <a:pt x="2908940" y="0"/>
                </a:lnTo>
                <a:lnTo>
                  <a:pt x="2908940" y="999617"/>
                </a:lnTo>
                <a:lnTo>
                  <a:pt x="0" y="9996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7" id="17"/>
          <p:cNvSpPr/>
          <p:nvPr/>
        </p:nvSpPr>
        <p:spPr>
          <a:xfrm flipH="false" flipV="false" rot="0">
            <a:off x="-1904670" y="1082495"/>
            <a:ext cx="4157352" cy="1428617"/>
          </a:xfrm>
          <a:custGeom>
            <a:avLst/>
            <a:gdLst/>
            <a:ahLst/>
            <a:cxnLst/>
            <a:rect r="r" b="b" t="t" l="l"/>
            <a:pathLst>
              <a:path h="1428617" w="4157352">
                <a:moveTo>
                  <a:pt x="0" y="0"/>
                </a:moveTo>
                <a:lnTo>
                  <a:pt x="4157352" y="0"/>
                </a:lnTo>
                <a:lnTo>
                  <a:pt x="4157352" y="1428618"/>
                </a:lnTo>
                <a:lnTo>
                  <a:pt x="0" y="1428618"/>
                </a:lnTo>
                <a:lnTo>
                  <a:pt x="0" y="0"/>
                </a:lnTo>
                <a:close/>
              </a:path>
            </a:pathLst>
          </a:custGeom>
          <a:blipFill>
            <a:blip r:embed="rId8">
              <a:alphaModFix amt="32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8" id="18"/>
          <p:cNvSpPr/>
          <p:nvPr/>
        </p:nvSpPr>
        <p:spPr>
          <a:xfrm flipH="false" flipV="false" rot="0">
            <a:off x="8772609" y="13021"/>
            <a:ext cx="2340436" cy="2229797"/>
          </a:xfrm>
          <a:custGeom>
            <a:avLst/>
            <a:gdLst/>
            <a:ahLst/>
            <a:cxnLst/>
            <a:rect r="r" b="b" t="t" l="l"/>
            <a:pathLst>
              <a:path h="2229797" w="2340436">
                <a:moveTo>
                  <a:pt x="0" y="0"/>
                </a:moveTo>
                <a:lnTo>
                  <a:pt x="2340436" y="0"/>
                </a:lnTo>
                <a:lnTo>
                  <a:pt x="2340436" y="2229797"/>
                </a:lnTo>
                <a:lnTo>
                  <a:pt x="0" y="22297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6340979" y="1009102"/>
            <a:ext cx="3153076" cy="3004021"/>
          </a:xfrm>
          <a:custGeom>
            <a:avLst/>
            <a:gdLst/>
            <a:ahLst/>
            <a:cxnLst/>
            <a:rect r="r" b="b" t="t" l="l"/>
            <a:pathLst>
              <a:path h="3004021" w="3153076">
                <a:moveTo>
                  <a:pt x="0" y="0"/>
                </a:moveTo>
                <a:lnTo>
                  <a:pt x="3153076" y="0"/>
                </a:lnTo>
                <a:lnTo>
                  <a:pt x="3153076" y="3004021"/>
                </a:lnTo>
                <a:lnTo>
                  <a:pt x="0" y="30040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703701" y="1404954"/>
            <a:ext cx="20537032" cy="9687137"/>
          </a:xfrm>
          <a:custGeom>
            <a:avLst/>
            <a:gdLst/>
            <a:ahLst/>
            <a:cxnLst/>
            <a:rect r="r" b="b" t="t" l="l"/>
            <a:pathLst>
              <a:path h="9687137" w="20537032">
                <a:moveTo>
                  <a:pt x="20537031" y="0"/>
                </a:moveTo>
                <a:lnTo>
                  <a:pt x="0" y="0"/>
                </a:lnTo>
                <a:lnTo>
                  <a:pt x="0" y="9687137"/>
                </a:lnTo>
                <a:lnTo>
                  <a:pt x="20537031" y="9687137"/>
                </a:lnTo>
                <a:lnTo>
                  <a:pt x="2053703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040819" y="883948"/>
            <a:ext cx="1884661" cy="18846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6430930" y="1674205"/>
            <a:ext cx="2908940" cy="999618"/>
          </a:xfrm>
          <a:custGeom>
            <a:avLst/>
            <a:gdLst/>
            <a:ahLst/>
            <a:cxnLst/>
            <a:rect r="r" b="b" t="t" l="l"/>
            <a:pathLst>
              <a:path h="999618" w="2908940">
                <a:moveTo>
                  <a:pt x="0" y="0"/>
                </a:moveTo>
                <a:lnTo>
                  <a:pt x="2908941" y="0"/>
                </a:lnTo>
                <a:lnTo>
                  <a:pt x="2908941" y="999617"/>
                </a:lnTo>
                <a:lnTo>
                  <a:pt x="0" y="999617"/>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562147" y="8894357"/>
            <a:ext cx="21205933" cy="7805667"/>
            <a:chOff x="0" y="0"/>
            <a:chExt cx="5585102" cy="2055814"/>
          </a:xfrm>
        </p:grpSpPr>
        <p:sp>
          <p:nvSpPr>
            <p:cNvPr name="Freeform 8" id="8"/>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9" id="9"/>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grpSp>
        <p:nvGrpSpPr>
          <p:cNvPr name="Group 10" id="10"/>
          <p:cNvGrpSpPr/>
          <p:nvPr/>
        </p:nvGrpSpPr>
        <p:grpSpPr>
          <a:xfrm rot="0">
            <a:off x="4604928" y="9140327"/>
            <a:ext cx="8290993" cy="730137"/>
            <a:chOff x="0" y="0"/>
            <a:chExt cx="2183636" cy="192300"/>
          </a:xfrm>
        </p:grpSpPr>
        <p:sp>
          <p:nvSpPr>
            <p:cNvPr name="Freeform 11" id="11"/>
            <p:cNvSpPr/>
            <p:nvPr/>
          </p:nvSpPr>
          <p:spPr>
            <a:xfrm flipH="false" flipV="false" rot="0">
              <a:off x="0" y="0"/>
              <a:ext cx="2183636" cy="192300"/>
            </a:xfrm>
            <a:custGeom>
              <a:avLst/>
              <a:gdLst/>
              <a:ahLst/>
              <a:cxnLst/>
              <a:rect r="r" b="b" t="t" l="l"/>
              <a:pathLst>
                <a:path h="192300" w="2183636">
                  <a:moveTo>
                    <a:pt x="1091818" y="0"/>
                  </a:moveTo>
                  <a:cubicBezTo>
                    <a:pt x="488824" y="0"/>
                    <a:pt x="0" y="43048"/>
                    <a:pt x="0" y="96150"/>
                  </a:cubicBezTo>
                  <a:cubicBezTo>
                    <a:pt x="0" y="149252"/>
                    <a:pt x="488824" y="192300"/>
                    <a:pt x="1091818" y="192300"/>
                  </a:cubicBezTo>
                  <a:cubicBezTo>
                    <a:pt x="1694812" y="192300"/>
                    <a:pt x="2183636" y="149252"/>
                    <a:pt x="2183636" y="96150"/>
                  </a:cubicBezTo>
                  <a:cubicBezTo>
                    <a:pt x="2183636" y="43048"/>
                    <a:pt x="1694812" y="0"/>
                    <a:pt x="1091818" y="0"/>
                  </a:cubicBezTo>
                  <a:close/>
                </a:path>
              </a:pathLst>
            </a:custGeom>
            <a:solidFill>
              <a:srgbClr val="05402F"/>
            </a:solidFill>
          </p:spPr>
        </p:sp>
        <p:sp>
          <p:nvSpPr>
            <p:cNvPr name="TextBox 12" id="12"/>
            <p:cNvSpPr txBox="true"/>
            <p:nvPr/>
          </p:nvSpPr>
          <p:spPr>
            <a:xfrm>
              <a:off x="204716" y="8503"/>
              <a:ext cx="1774204" cy="165768"/>
            </a:xfrm>
            <a:prstGeom prst="rect">
              <a:avLst/>
            </a:prstGeom>
          </p:spPr>
          <p:txBody>
            <a:bodyPr anchor="ctr" rtlCol="false" tIns="50800" lIns="50800" bIns="50800" rIns="50800"/>
            <a:lstStyle/>
            <a:p>
              <a:pPr algn="ctr">
                <a:lnSpc>
                  <a:spcPts val="2363"/>
                </a:lnSpc>
              </a:pPr>
            </a:p>
          </p:txBody>
        </p:sp>
      </p:grpSp>
      <p:grpSp>
        <p:nvGrpSpPr>
          <p:cNvPr name="Group 13" id="13"/>
          <p:cNvGrpSpPr/>
          <p:nvPr/>
        </p:nvGrpSpPr>
        <p:grpSpPr>
          <a:xfrm rot="0">
            <a:off x="-2972145" y="9657558"/>
            <a:ext cx="8290993" cy="730137"/>
            <a:chOff x="0" y="0"/>
            <a:chExt cx="2183636" cy="192300"/>
          </a:xfrm>
        </p:grpSpPr>
        <p:sp>
          <p:nvSpPr>
            <p:cNvPr name="Freeform 14" id="14"/>
            <p:cNvSpPr/>
            <p:nvPr/>
          </p:nvSpPr>
          <p:spPr>
            <a:xfrm flipH="false" flipV="false" rot="0">
              <a:off x="0" y="0"/>
              <a:ext cx="2183636" cy="192300"/>
            </a:xfrm>
            <a:custGeom>
              <a:avLst/>
              <a:gdLst/>
              <a:ahLst/>
              <a:cxnLst/>
              <a:rect r="r" b="b" t="t" l="l"/>
              <a:pathLst>
                <a:path h="192300" w="2183636">
                  <a:moveTo>
                    <a:pt x="1091818" y="0"/>
                  </a:moveTo>
                  <a:cubicBezTo>
                    <a:pt x="488824" y="0"/>
                    <a:pt x="0" y="43048"/>
                    <a:pt x="0" y="96150"/>
                  </a:cubicBezTo>
                  <a:cubicBezTo>
                    <a:pt x="0" y="149252"/>
                    <a:pt x="488824" y="192300"/>
                    <a:pt x="1091818" y="192300"/>
                  </a:cubicBezTo>
                  <a:cubicBezTo>
                    <a:pt x="1694812" y="192300"/>
                    <a:pt x="2183636" y="149252"/>
                    <a:pt x="2183636" y="96150"/>
                  </a:cubicBezTo>
                  <a:cubicBezTo>
                    <a:pt x="2183636" y="43048"/>
                    <a:pt x="1694812" y="0"/>
                    <a:pt x="1091818" y="0"/>
                  </a:cubicBezTo>
                  <a:close/>
                </a:path>
              </a:pathLst>
            </a:custGeom>
            <a:solidFill>
              <a:srgbClr val="05402F"/>
            </a:solidFill>
          </p:spPr>
        </p:sp>
        <p:sp>
          <p:nvSpPr>
            <p:cNvPr name="TextBox 15" id="15"/>
            <p:cNvSpPr txBox="true"/>
            <p:nvPr/>
          </p:nvSpPr>
          <p:spPr>
            <a:xfrm>
              <a:off x="204716" y="8503"/>
              <a:ext cx="1774204" cy="165768"/>
            </a:xfrm>
            <a:prstGeom prst="rect">
              <a:avLst/>
            </a:prstGeom>
          </p:spPr>
          <p:txBody>
            <a:bodyPr anchor="ctr" rtlCol="false" tIns="50800" lIns="50800" bIns="50800" rIns="50800"/>
            <a:lstStyle/>
            <a:p>
              <a:pPr algn="ctr">
                <a:lnSpc>
                  <a:spcPts val="2363"/>
                </a:lnSpc>
              </a:pPr>
            </a:p>
          </p:txBody>
        </p:sp>
      </p:grpSp>
      <p:sp>
        <p:nvSpPr>
          <p:cNvPr name="Freeform 16" id="16"/>
          <p:cNvSpPr/>
          <p:nvPr/>
        </p:nvSpPr>
        <p:spPr>
          <a:xfrm flipH="false" flipV="false" rot="0">
            <a:off x="5172334" y="6890807"/>
            <a:ext cx="6823825" cy="2766751"/>
          </a:xfrm>
          <a:custGeom>
            <a:avLst/>
            <a:gdLst/>
            <a:ahLst/>
            <a:cxnLst/>
            <a:rect r="r" b="b" t="t" l="l"/>
            <a:pathLst>
              <a:path h="2766751" w="6823825">
                <a:moveTo>
                  <a:pt x="0" y="0"/>
                </a:moveTo>
                <a:lnTo>
                  <a:pt x="6823825" y="0"/>
                </a:lnTo>
                <a:lnTo>
                  <a:pt x="6823825" y="2766751"/>
                </a:lnTo>
                <a:lnTo>
                  <a:pt x="0" y="2766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2332031" y="6248523"/>
            <a:ext cx="7315200" cy="3883706"/>
          </a:xfrm>
          <a:custGeom>
            <a:avLst/>
            <a:gdLst/>
            <a:ahLst/>
            <a:cxnLst/>
            <a:rect r="r" b="b" t="t" l="l"/>
            <a:pathLst>
              <a:path h="3883706" w="7315200">
                <a:moveTo>
                  <a:pt x="7315200" y="0"/>
                </a:moveTo>
                <a:lnTo>
                  <a:pt x="0" y="0"/>
                </a:lnTo>
                <a:lnTo>
                  <a:pt x="0" y="3883706"/>
                </a:lnTo>
                <a:lnTo>
                  <a:pt x="7315200" y="3883706"/>
                </a:lnTo>
                <a:lnTo>
                  <a:pt x="73152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6937471" y="4611864"/>
            <a:ext cx="1895859" cy="6770927"/>
          </a:xfrm>
          <a:custGeom>
            <a:avLst/>
            <a:gdLst/>
            <a:ahLst/>
            <a:cxnLst/>
            <a:rect r="r" b="b" t="t" l="l"/>
            <a:pathLst>
              <a:path h="6770927" w="1895859">
                <a:moveTo>
                  <a:pt x="0" y="0"/>
                </a:moveTo>
                <a:lnTo>
                  <a:pt x="1895859" y="0"/>
                </a:lnTo>
                <a:lnTo>
                  <a:pt x="1895859" y="6770926"/>
                </a:lnTo>
                <a:lnTo>
                  <a:pt x="0" y="67709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161741" y="883948"/>
            <a:ext cx="2908940" cy="999618"/>
          </a:xfrm>
          <a:custGeom>
            <a:avLst/>
            <a:gdLst/>
            <a:ahLst/>
            <a:cxnLst/>
            <a:rect r="r" b="b" t="t" l="l"/>
            <a:pathLst>
              <a:path h="999618" w="2908940">
                <a:moveTo>
                  <a:pt x="0" y="0"/>
                </a:moveTo>
                <a:lnTo>
                  <a:pt x="2908941" y="0"/>
                </a:lnTo>
                <a:lnTo>
                  <a:pt x="2908941" y="999618"/>
                </a:lnTo>
                <a:lnTo>
                  <a:pt x="0" y="999618"/>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0" id="20"/>
          <p:cNvSpPr/>
          <p:nvPr/>
        </p:nvSpPr>
        <p:spPr>
          <a:xfrm flipH="false" flipV="false" rot="0">
            <a:off x="7451355" y="4486176"/>
            <a:ext cx="2226919" cy="2121647"/>
          </a:xfrm>
          <a:custGeom>
            <a:avLst/>
            <a:gdLst/>
            <a:ahLst/>
            <a:cxnLst/>
            <a:rect r="r" b="b" t="t" l="l"/>
            <a:pathLst>
              <a:path h="2121647" w="2226919">
                <a:moveTo>
                  <a:pt x="0" y="0"/>
                </a:moveTo>
                <a:lnTo>
                  <a:pt x="2226919" y="0"/>
                </a:lnTo>
                <a:lnTo>
                  <a:pt x="2226919" y="2121646"/>
                </a:lnTo>
                <a:lnTo>
                  <a:pt x="0" y="21216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2021626" y="1674205"/>
            <a:ext cx="14038386" cy="5568093"/>
          </a:xfrm>
          <a:custGeom>
            <a:avLst/>
            <a:gdLst/>
            <a:ahLst/>
            <a:cxnLst/>
            <a:rect r="r" b="b" t="t" l="l"/>
            <a:pathLst>
              <a:path h="5568093" w="14038386">
                <a:moveTo>
                  <a:pt x="0" y="0"/>
                </a:moveTo>
                <a:lnTo>
                  <a:pt x="14038386" y="0"/>
                </a:lnTo>
                <a:lnTo>
                  <a:pt x="14038386" y="5568093"/>
                </a:lnTo>
                <a:lnTo>
                  <a:pt x="0" y="5568093"/>
                </a:lnTo>
                <a:lnTo>
                  <a:pt x="0" y="0"/>
                </a:lnTo>
                <a:close/>
              </a:path>
            </a:pathLst>
          </a:custGeom>
          <a:blipFill>
            <a:blip r:embed="rId14"/>
            <a:stretch>
              <a:fillRect l="-4287" t="-43578" r="-60199" b="-89693"/>
            </a:stretch>
          </a:blipFill>
        </p:spPr>
      </p:sp>
      <p:grpSp>
        <p:nvGrpSpPr>
          <p:cNvPr name="Group 22" id="22"/>
          <p:cNvGrpSpPr/>
          <p:nvPr/>
        </p:nvGrpSpPr>
        <p:grpSpPr>
          <a:xfrm rot="0">
            <a:off x="3470665" y="523010"/>
            <a:ext cx="11635091" cy="752475"/>
            <a:chOff x="0" y="0"/>
            <a:chExt cx="3064386" cy="198183"/>
          </a:xfrm>
        </p:grpSpPr>
        <p:sp>
          <p:nvSpPr>
            <p:cNvPr name="Freeform 23" id="23"/>
            <p:cNvSpPr/>
            <p:nvPr/>
          </p:nvSpPr>
          <p:spPr>
            <a:xfrm flipH="false" flipV="false" rot="0">
              <a:off x="0" y="0"/>
              <a:ext cx="3064386" cy="198183"/>
            </a:xfrm>
            <a:custGeom>
              <a:avLst/>
              <a:gdLst/>
              <a:ahLst/>
              <a:cxnLst/>
              <a:rect r="r" b="b" t="t" l="l"/>
              <a:pathLst>
                <a:path h="198183" w="3064386">
                  <a:moveTo>
                    <a:pt x="0" y="0"/>
                  </a:moveTo>
                  <a:lnTo>
                    <a:pt x="3064386" y="0"/>
                  </a:lnTo>
                  <a:lnTo>
                    <a:pt x="3064386" y="198183"/>
                  </a:lnTo>
                  <a:lnTo>
                    <a:pt x="0" y="198183"/>
                  </a:lnTo>
                  <a:close/>
                </a:path>
              </a:pathLst>
            </a:custGeom>
            <a:solidFill>
              <a:srgbClr val="202124"/>
            </a:solidFill>
          </p:spPr>
        </p:sp>
        <p:sp>
          <p:nvSpPr>
            <p:cNvPr name="TextBox 24" id="24"/>
            <p:cNvSpPr txBox="true"/>
            <p:nvPr/>
          </p:nvSpPr>
          <p:spPr>
            <a:xfrm>
              <a:off x="0" y="-9525"/>
              <a:ext cx="3064386" cy="207708"/>
            </a:xfrm>
            <a:prstGeom prst="rect">
              <a:avLst/>
            </a:prstGeom>
          </p:spPr>
          <p:txBody>
            <a:bodyPr anchor="ctr" rtlCol="false" tIns="50800" lIns="50800" bIns="50800" rIns="50800"/>
            <a:lstStyle/>
            <a:p>
              <a:pPr algn="ctr">
                <a:lnSpc>
                  <a:spcPts val="2363"/>
                </a:lnSpc>
              </a:pPr>
            </a:p>
          </p:txBody>
        </p:sp>
      </p:grpSp>
      <p:grpSp>
        <p:nvGrpSpPr>
          <p:cNvPr name="Group 25" id="25"/>
          <p:cNvGrpSpPr/>
          <p:nvPr/>
        </p:nvGrpSpPr>
        <p:grpSpPr>
          <a:xfrm rot="0">
            <a:off x="1028700" y="7532370"/>
            <a:ext cx="16230600" cy="1699260"/>
            <a:chOff x="0" y="0"/>
            <a:chExt cx="4274726" cy="447542"/>
          </a:xfrm>
        </p:grpSpPr>
        <p:sp>
          <p:nvSpPr>
            <p:cNvPr name="Freeform 26" id="26"/>
            <p:cNvSpPr/>
            <p:nvPr/>
          </p:nvSpPr>
          <p:spPr>
            <a:xfrm flipH="false" flipV="false" rot="0">
              <a:off x="0" y="0"/>
              <a:ext cx="4274726" cy="447542"/>
            </a:xfrm>
            <a:custGeom>
              <a:avLst/>
              <a:gdLst/>
              <a:ahLst/>
              <a:cxnLst/>
              <a:rect r="r" b="b" t="t" l="l"/>
              <a:pathLst>
                <a:path h="447542" w="4274726">
                  <a:moveTo>
                    <a:pt x="0" y="0"/>
                  </a:moveTo>
                  <a:lnTo>
                    <a:pt x="4274726" y="0"/>
                  </a:lnTo>
                  <a:lnTo>
                    <a:pt x="4274726" y="447542"/>
                  </a:lnTo>
                  <a:lnTo>
                    <a:pt x="0" y="447542"/>
                  </a:lnTo>
                  <a:close/>
                </a:path>
              </a:pathLst>
            </a:custGeom>
            <a:solidFill>
              <a:srgbClr val="202124"/>
            </a:solidFill>
          </p:spPr>
        </p:sp>
        <p:sp>
          <p:nvSpPr>
            <p:cNvPr name="TextBox 27" id="27"/>
            <p:cNvSpPr txBox="true"/>
            <p:nvPr/>
          </p:nvSpPr>
          <p:spPr>
            <a:xfrm>
              <a:off x="0" y="-114300"/>
              <a:ext cx="4274726" cy="561842"/>
            </a:xfrm>
            <a:prstGeom prst="rect">
              <a:avLst/>
            </a:prstGeom>
          </p:spPr>
          <p:txBody>
            <a:bodyPr anchor="ctr" rtlCol="false" tIns="50800" lIns="50800" bIns="50800" rIns="50800"/>
            <a:lstStyle/>
            <a:p>
              <a:pPr algn="ctr">
                <a:lnSpc>
                  <a:spcPts val="4199"/>
                </a:lnSpc>
              </a:pPr>
              <a:r>
                <a:rPr lang="en-US" b="true" sz="2999">
                  <a:solidFill>
                    <a:srgbClr val="FFFFFF"/>
                  </a:solidFill>
                  <a:latin typeface="Times New Roman Bold"/>
                  <a:ea typeface="Times New Roman Bold"/>
                  <a:cs typeface="Times New Roman Bold"/>
                  <a:sym typeface="Times New Roman Bold"/>
                </a:rPr>
                <a:t>Conclusion: </a:t>
              </a:r>
              <a:r>
                <a:rPr lang="en-US" sz="2999">
                  <a:solidFill>
                    <a:srgbClr val="FFFFFF"/>
                  </a:solidFill>
                  <a:latin typeface="Times New Roman"/>
                  <a:ea typeface="Times New Roman"/>
                  <a:cs typeface="Times New Roman"/>
                  <a:sym typeface="Times New Roman"/>
                </a:rPr>
                <a:t>Yearly Trend Analysis: The fare amounts show a steady increase from 2010 to 2013, peaking in 2013. However, there is a significant drop in 2014, indicating a potential market shift or operational challenge.</a:t>
              </a:r>
            </a:p>
          </p:txBody>
        </p:sp>
      </p:grpSp>
      <p:sp>
        <p:nvSpPr>
          <p:cNvPr name="TextBox 28" id="28"/>
          <p:cNvSpPr txBox="true"/>
          <p:nvPr/>
        </p:nvSpPr>
        <p:spPr>
          <a:xfrm rot="0">
            <a:off x="1321345" y="408710"/>
            <a:ext cx="15933731"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1.1 What are the fare trends based on year?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604692" y="709350"/>
            <a:ext cx="20537032" cy="9687137"/>
          </a:xfrm>
          <a:custGeom>
            <a:avLst/>
            <a:gdLst/>
            <a:ahLst/>
            <a:cxnLst/>
            <a:rect r="r" b="b" t="t" l="l"/>
            <a:pathLst>
              <a:path h="9687137" w="20537032">
                <a:moveTo>
                  <a:pt x="20537032" y="0"/>
                </a:moveTo>
                <a:lnTo>
                  <a:pt x="0" y="0"/>
                </a:lnTo>
                <a:lnTo>
                  <a:pt x="0" y="9687137"/>
                </a:lnTo>
                <a:lnTo>
                  <a:pt x="20537032" y="9687137"/>
                </a:lnTo>
                <a:lnTo>
                  <a:pt x="2053703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6165">
            <a:off x="-1562147" y="8712413"/>
            <a:ext cx="21205933" cy="2708175"/>
            <a:chOff x="0" y="0"/>
            <a:chExt cx="5585102" cy="713264"/>
          </a:xfrm>
        </p:grpSpPr>
        <p:sp>
          <p:nvSpPr>
            <p:cNvPr name="Freeform 4" id="4"/>
            <p:cNvSpPr/>
            <p:nvPr/>
          </p:nvSpPr>
          <p:spPr>
            <a:xfrm flipH="false" flipV="false" rot="0">
              <a:off x="0" y="0"/>
              <a:ext cx="5585102" cy="713264"/>
            </a:xfrm>
            <a:custGeom>
              <a:avLst/>
              <a:gdLst/>
              <a:ahLst/>
              <a:cxnLst/>
              <a:rect r="r" b="b" t="t" l="l"/>
              <a:pathLst>
                <a:path h="713264" w="5585102">
                  <a:moveTo>
                    <a:pt x="0" y="0"/>
                  </a:moveTo>
                  <a:lnTo>
                    <a:pt x="5585102" y="0"/>
                  </a:lnTo>
                  <a:lnTo>
                    <a:pt x="5585102" y="713264"/>
                  </a:lnTo>
                  <a:lnTo>
                    <a:pt x="0" y="713264"/>
                  </a:lnTo>
                  <a:close/>
                </a:path>
              </a:pathLst>
            </a:custGeom>
            <a:solidFill>
              <a:srgbClr val="06402F"/>
            </a:solidFill>
          </p:spPr>
        </p:sp>
        <p:sp>
          <p:nvSpPr>
            <p:cNvPr name="TextBox 5" id="5"/>
            <p:cNvSpPr txBox="true"/>
            <p:nvPr/>
          </p:nvSpPr>
          <p:spPr>
            <a:xfrm>
              <a:off x="0" y="-9525"/>
              <a:ext cx="5585102" cy="72278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5804830" y="1385315"/>
            <a:ext cx="2908940" cy="999618"/>
          </a:xfrm>
          <a:custGeom>
            <a:avLst/>
            <a:gdLst/>
            <a:ahLst/>
            <a:cxnLst/>
            <a:rect r="r" b="b" t="t" l="l"/>
            <a:pathLst>
              <a:path h="999618" w="2908940">
                <a:moveTo>
                  <a:pt x="0" y="0"/>
                </a:moveTo>
                <a:lnTo>
                  <a:pt x="2908940" y="0"/>
                </a:lnTo>
                <a:lnTo>
                  <a:pt x="2908940" y="999618"/>
                </a:lnTo>
                <a:lnTo>
                  <a:pt x="0" y="999618"/>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3394543"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6050" y="6813421"/>
            <a:ext cx="3461151" cy="3054465"/>
          </a:xfrm>
          <a:custGeom>
            <a:avLst/>
            <a:gdLst/>
            <a:ahLst/>
            <a:cxnLst/>
            <a:rect r="r" b="b" t="t" l="l"/>
            <a:pathLst>
              <a:path h="3054465" w="3461151">
                <a:moveTo>
                  <a:pt x="0" y="0"/>
                </a:moveTo>
                <a:lnTo>
                  <a:pt x="3461150" y="0"/>
                </a:lnTo>
                <a:lnTo>
                  <a:pt x="3461150" y="3054466"/>
                </a:lnTo>
                <a:lnTo>
                  <a:pt x="0" y="3054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914563" y="3086100"/>
            <a:ext cx="4300678" cy="8925936"/>
          </a:xfrm>
          <a:custGeom>
            <a:avLst/>
            <a:gdLst/>
            <a:ahLst/>
            <a:cxnLst/>
            <a:rect r="r" b="b" t="t" l="l"/>
            <a:pathLst>
              <a:path h="8925936" w="4300678">
                <a:moveTo>
                  <a:pt x="0" y="0"/>
                </a:moveTo>
                <a:lnTo>
                  <a:pt x="4300679" y="0"/>
                </a:lnTo>
                <a:lnTo>
                  <a:pt x="4300679" y="8925936"/>
                </a:lnTo>
                <a:lnTo>
                  <a:pt x="0" y="89259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28700" y="5428648"/>
            <a:ext cx="889473" cy="8894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3" id="13"/>
          <p:cNvSpPr/>
          <p:nvPr/>
        </p:nvSpPr>
        <p:spPr>
          <a:xfrm flipH="false" flipV="false" rot="0">
            <a:off x="1397086" y="5643624"/>
            <a:ext cx="1388635" cy="477185"/>
          </a:xfrm>
          <a:custGeom>
            <a:avLst/>
            <a:gdLst/>
            <a:ahLst/>
            <a:cxnLst/>
            <a:rect r="r" b="b" t="t" l="l"/>
            <a:pathLst>
              <a:path h="477185" w="1388635">
                <a:moveTo>
                  <a:pt x="0" y="0"/>
                </a:moveTo>
                <a:lnTo>
                  <a:pt x="1388635" y="0"/>
                </a:lnTo>
                <a:lnTo>
                  <a:pt x="1388635" y="477185"/>
                </a:lnTo>
                <a:lnTo>
                  <a:pt x="0" y="47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0">
            <a:off x="995914" y="1885124"/>
            <a:ext cx="16373084" cy="4995969"/>
          </a:xfrm>
          <a:custGeom>
            <a:avLst/>
            <a:gdLst/>
            <a:ahLst/>
            <a:cxnLst/>
            <a:rect r="r" b="b" t="t" l="l"/>
            <a:pathLst>
              <a:path h="4995969" w="16373084">
                <a:moveTo>
                  <a:pt x="0" y="0"/>
                </a:moveTo>
                <a:lnTo>
                  <a:pt x="16373084" y="0"/>
                </a:lnTo>
                <a:lnTo>
                  <a:pt x="16373084" y="4995969"/>
                </a:lnTo>
                <a:lnTo>
                  <a:pt x="0" y="4995969"/>
                </a:lnTo>
                <a:lnTo>
                  <a:pt x="0" y="0"/>
                </a:lnTo>
                <a:close/>
              </a:path>
            </a:pathLst>
          </a:custGeom>
          <a:blipFill>
            <a:blip r:embed="rId12"/>
            <a:stretch>
              <a:fillRect l="-4514" t="-56466" r="-59538" b="-145958"/>
            </a:stretch>
          </a:blipFill>
        </p:spPr>
      </p:sp>
      <p:grpSp>
        <p:nvGrpSpPr>
          <p:cNvPr name="Group 15" id="15"/>
          <p:cNvGrpSpPr/>
          <p:nvPr/>
        </p:nvGrpSpPr>
        <p:grpSpPr>
          <a:xfrm rot="0">
            <a:off x="2361108" y="482242"/>
            <a:ext cx="13642697" cy="979200"/>
            <a:chOff x="0" y="0"/>
            <a:chExt cx="3593138" cy="257896"/>
          </a:xfrm>
        </p:grpSpPr>
        <p:sp>
          <p:nvSpPr>
            <p:cNvPr name="Freeform 16" id="16"/>
            <p:cNvSpPr/>
            <p:nvPr/>
          </p:nvSpPr>
          <p:spPr>
            <a:xfrm flipH="false" flipV="false" rot="0">
              <a:off x="0" y="0"/>
              <a:ext cx="3593138" cy="257896"/>
            </a:xfrm>
            <a:custGeom>
              <a:avLst/>
              <a:gdLst/>
              <a:ahLst/>
              <a:cxnLst/>
              <a:rect r="r" b="b" t="t" l="l"/>
              <a:pathLst>
                <a:path h="257896" w="3593138">
                  <a:moveTo>
                    <a:pt x="0" y="0"/>
                  </a:moveTo>
                  <a:lnTo>
                    <a:pt x="3593138" y="0"/>
                  </a:lnTo>
                  <a:lnTo>
                    <a:pt x="3593138" y="257896"/>
                  </a:lnTo>
                  <a:lnTo>
                    <a:pt x="0" y="257896"/>
                  </a:lnTo>
                  <a:close/>
                </a:path>
              </a:pathLst>
            </a:custGeom>
            <a:solidFill>
              <a:srgbClr val="000000"/>
            </a:solidFill>
          </p:spPr>
        </p:sp>
        <p:sp>
          <p:nvSpPr>
            <p:cNvPr name="TextBox 17" id="17"/>
            <p:cNvSpPr txBox="true"/>
            <p:nvPr/>
          </p:nvSpPr>
          <p:spPr>
            <a:xfrm>
              <a:off x="0" y="-9525"/>
              <a:ext cx="3593138" cy="267421"/>
            </a:xfrm>
            <a:prstGeom prst="rect">
              <a:avLst/>
            </a:prstGeom>
          </p:spPr>
          <p:txBody>
            <a:bodyPr anchor="ctr" rtlCol="false" tIns="50800" lIns="50800" bIns="50800" rIns="50800"/>
            <a:lstStyle/>
            <a:p>
              <a:pPr algn="ctr">
                <a:lnSpc>
                  <a:spcPts val="2363"/>
                </a:lnSpc>
              </a:pPr>
            </a:p>
          </p:txBody>
        </p:sp>
      </p:grpSp>
      <p:grpSp>
        <p:nvGrpSpPr>
          <p:cNvPr name="Group 18" id="18"/>
          <p:cNvGrpSpPr/>
          <p:nvPr/>
        </p:nvGrpSpPr>
        <p:grpSpPr>
          <a:xfrm rot="0">
            <a:off x="1099942" y="7473588"/>
            <a:ext cx="16159358" cy="1965899"/>
            <a:chOff x="0" y="0"/>
            <a:chExt cx="4255963" cy="517768"/>
          </a:xfrm>
        </p:grpSpPr>
        <p:sp>
          <p:nvSpPr>
            <p:cNvPr name="Freeform 19" id="19"/>
            <p:cNvSpPr/>
            <p:nvPr/>
          </p:nvSpPr>
          <p:spPr>
            <a:xfrm flipH="false" flipV="false" rot="0">
              <a:off x="0" y="0"/>
              <a:ext cx="4255963" cy="517768"/>
            </a:xfrm>
            <a:custGeom>
              <a:avLst/>
              <a:gdLst/>
              <a:ahLst/>
              <a:cxnLst/>
              <a:rect r="r" b="b" t="t" l="l"/>
              <a:pathLst>
                <a:path h="517768" w="4255963">
                  <a:moveTo>
                    <a:pt x="0" y="0"/>
                  </a:moveTo>
                  <a:lnTo>
                    <a:pt x="4255963" y="0"/>
                  </a:lnTo>
                  <a:lnTo>
                    <a:pt x="4255963" y="517768"/>
                  </a:lnTo>
                  <a:lnTo>
                    <a:pt x="0" y="517768"/>
                  </a:lnTo>
                  <a:close/>
                </a:path>
              </a:pathLst>
            </a:custGeom>
            <a:solidFill>
              <a:srgbClr val="281C17"/>
            </a:solidFill>
          </p:spPr>
        </p:sp>
        <p:sp>
          <p:nvSpPr>
            <p:cNvPr name="TextBox 20" id="20"/>
            <p:cNvSpPr txBox="true"/>
            <p:nvPr/>
          </p:nvSpPr>
          <p:spPr>
            <a:xfrm>
              <a:off x="0" y="-9525"/>
              <a:ext cx="4255963" cy="527293"/>
            </a:xfrm>
            <a:prstGeom prst="rect">
              <a:avLst/>
            </a:prstGeom>
          </p:spPr>
          <p:txBody>
            <a:bodyPr anchor="ctr" rtlCol="false" tIns="50800" lIns="50800" bIns="50800" rIns="50800"/>
            <a:lstStyle/>
            <a:p>
              <a:pPr algn="ctr">
                <a:lnSpc>
                  <a:spcPts val="2363"/>
                </a:lnSpc>
              </a:pPr>
            </a:p>
          </p:txBody>
        </p:sp>
      </p:grpSp>
      <p:sp>
        <p:nvSpPr>
          <p:cNvPr name="TextBox 21" id="21"/>
          <p:cNvSpPr txBox="true"/>
          <p:nvPr/>
        </p:nvSpPr>
        <p:spPr>
          <a:xfrm rot="0">
            <a:off x="1064321" y="343915"/>
            <a:ext cx="16230600" cy="1041400"/>
          </a:xfrm>
          <a:prstGeom prst="rect">
            <a:avLst/>
          </a:prstGeom>
        </p:spPr>
        <p:txBody>
          <a:bodyPr anchor="t" rtlCol="false" tIns="0" lIns="0" bIns="0" rIns="0">
            <a:spAutoFit/>
          </a:bodyPr>
          <a:lstStyle/>
          <a:p>
            <a:pPr algn="ctr">
              <a:lnSpc>
                <a:spcPts val="7699"/>
              </a:lnSpc>
            </a:pPr>
            <a:r>
              <a:rPr lang="en-US" sz="5499" b="true">
                <a:solidFill>
                  <a:srgbClr val="FFFFFF"/>
                </a:solidFill>
                <a:latin typeface="Times New Roman Bold"/>
                <a:ea typeface="Times New Roman Bold"/>
                <a:cs typeface="Times New Roman Bold"/>
                <a:sym typeface="Times New Roman Bold"/>
              </a:rPr>
              <a:t>1.2 What are the fare trends based on months?</a:t>
            </a:r>
          </a:p>
        </p:txBody>
      </p:sp>
      <p:sp>
        <p:nvSpPr>
          <p:cNvPr name="TextBox 22" id="22"/>
          <p:cNvSpPr txBox="true"/>
          <p:nvPr/>
        </p:nvSpPr>
        <p:spPr>
          <a:xfrm rot="0">
            <a:off x="1064321" y="7518075"/>
            <a:ext cx="16016986" cy="1842897"/>
          </a:xfrm>
          <a:prstGeom prst="rect">
            <a:avLst/>
          </a:prstGeom>
        </p:spPr>
        <p:txBody>
          <a:bodyPr anchor="t" rtlCol="false" tIns="0" lIns="0" bIns="0" rIns="0">
            <a:spAutoFit/>
          </a:bodyPr>
          <a:lstStyle/>
          <a:p>
            <a:pPr algn="ctr">
              <a:lnSpc>
                <a:spcPts val="4673"/>
              </a:lnSpc>
              <a:spcBef>
                <a:spcPct val="0"/>
              </a:spcBef>
            </a:pPr>
            <a:r>
              <a:rPr lang="en-US" b="true" sz="3799">
                <a:solidFill>
                  <a:srgbClr val="FFFFFF"/>
                </a:solidFill>
                <a:latin typeface="Times New Roman Bold"/>
                <a:ea typeface="Times New Roman Bold"/>
                <a:cs typeface="Times New Roman Bold"/>
                <a:sym typeface="Times New Roman Bold"/>
              </a:rPr>
              <a:t>Conclusion: </a:t>
            </a:r>
            <a:r>
              <a:rPr lang="en-US" sz="3799">
                <a:solidFill>
                  <a:srgbClr val="FFFFFF"/>
                </a:solidFill>
                <a:latin typeface="Times New Roman"/>
                <a:ea typeface="Times New Roman"/>
                <a:cs typeface="Times New Roman"/>
                <a:sym typeface="Times New Roman"/>
              </a:rPr>
              <a:t>The fare trends fluctuate throughout the year, with a noticeable peak in May, followed by a decline in the summer months (June and July) before stabilizing towards the end of the year.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287865" y="1611741"/>
            <a:ext cx="19837548" cy="9357196"/>
          </a:xfrm>
          <a:custGeom>
            <a:avLst/>
            <a:gdLst/>
            <a:ahLst/>
            <a:cxnLst/>
            <a:rect r="r" b="b" t="t" l="l"/>
            <a:pathLst>
              <a:path h="9357196" w="19837548">
                <a:moveTo>
                  <a:pt x="19837548" y="0"/>
                </a:moveTo>
                <a:lnTo>
                  <a:pt x="0" y="0"/>
                </a:lnTo>
                <a:lnTo>
                  <a:pt x="0" y="9357197"/>
                </a:lnTo>
                <a:lnTo>
                  <a:pt x="19837548" y="9357197"/>
                </a:lnTo>
                <a:lnTo>
                  <a:pt x="19837548"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269318" y="8183743"/>
            <a:ext cx="23083973" cy="2434310"/>
          </a:xfrm>
          <a:custGeom>
            <a:avLst/>
            <a:gdLst/>
            <a:ahLst/>
            <a:cxnLst/>
            <a:rect r="r" b="b" t="t" l="l"/>
            <a:pathLst>
              <a:path h="2434310" w="23083973">
                <a:moveTo>
                  <a:pt x="0" y="0"/>
                </a:moveTo>
                <a:lnTo>
                  <a:pt x="23083974" y="0"/>
                </a:lnTo>
                <a:lnTo>
                  <a:pt x="23083974" y="2434310"/>
                </a:lnTo>
                <a:lnTo>
                  <a:pt x="0" y="2434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72669" y="6096305"/>
            <a:ext cx="9123841" cy="3433882"/>
          </a:xfrm>
          <a:custGeom>
            <a:avLst/>
            <a:gdLst/>
            <a:ahLst/>
            <a:cxnLst/>
            <a:rect r="r" b="b" t="t" l="l"/>
            <a:pathLst>
              <a:path h="3433882" w="9123841">
                <a:moveTo>
                  <a:pt x="0" y="0"/>
                </a:moveTo>
                <a:lnTo>
                  <a:pt x="9123841" y="0"/>
                </a:lnTo>
                <a:lnTo>
                  <a:pt x="9123841" y="3433882"/>
                </a:lnTo>
                <a:lnTo>
                  <a:pt x="0" y="3433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28700" y="7229580"/>
            <a:ext cx="5997594" cy="1908325"/>
          </a:xfrm>
          <a:custGeom>
            <a:avLst/>
            <a:gdLst/>
            <a:ahLst/>
            <a:cxnLst/>
            <a:rect r="r" b="b" t="t" l="l"/>
            <a:pathLst>
              <a:path h="1908325" w="5997594">
                <a:moveTo>
                  <a:pt x="5997594" y="0"/>
                </a:moveTo>
                <a:lnTo>
                  <a:pt x="0" y="0"/>
                </a:lnTo>
                <a:lnTo>
                  <a:pt x="0" y="1908326"/>
                </a:lnTo>
                <a:lnTo>
                  <a:pt x="5997594" y="1908326"/>
                </a:lnTo>
                <a:lnTo>
                  <a:pt x="599759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941144" y="7389443"/>
            <a:ext cx="481877" cy="1104595"/>
          </a:xfrm>
          <a:custGeom>
            <a:avLst/>
            <a:gdLst/>
            <a:ahLst/>
            <a:cxnLst/>
            <a:rect r="r" b="b" t="t" l="l"/>
            <a:pathLst>
              <a:path h="1104595" w="481877">
                <a:moveTo>
                  <a:pt x="0" y="0"/>
                </a:moveTo>
                <a:lnTo>
                  <a:pt x="481877" y="0"/>
                </a:lnTo>
                <a:lnTo>
                  <a:pt x="481877" y="1104595"/>
                </a:lnTo>
                <a:lnTo>
                  <a:pt x="0" y="11045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721389" y="8115958"/>
            <a:ext cx="229458" cy="525982"/>
          </a:xfrm>
          <a:custGeom>
            <a:avLst/>
            <a:gdLst/>
            <a:ahLst/>
            <a:cxnLst/>
            <a:rect r="r" b="b" t="t" l="l"/>
            <a:pathLst>
              <a:path h="525982" w="229458">
                <a:moveTo>
                  <a:pt x="0" y="0"/>
                </a:moveTo>
                <a:lnTo>
                  <a:pt x="229459" y="0"/>
                </a:lnTo>
                <a:lnTo>
                  <a:pt x="229459" y="525982"/>
                </a:lnTo>
                <a:lnTo>
                  <a:pt x="0" y="525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505705" y="4704717"/>
            <a:ext cx="2553761" cy="877565"/>
          </a:xfrm>
          <a:custGeom>
            <a:avLst/>
            <a:gdLst/>
            <a:ahLst/>
            <a:cxnLst/>
            <a:rect r="r" b="b" t="t" l="l"/>
            <a:pathLst>
              <a:path h="877565" w="2553761">
                <a:moveTo>
                  <a:pt x="0" y="0"/>
                </a:moveTo>
                <a:lnTo>
                  <a:pt x="2553762" y="0"/>
                </a:lnTo>
                <a:lnTo>
                  <a:pt x="2553762" y="877566"/>
                </a:lnTo>
                <a:lnTo>
                  <a:pt x="0" y="8775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6311370" y="4427782"/>
            <a:ext cx="1895859" cy="6770927"/>
          </a:xfrm>
          <a:custGeom>
            <a:avLst/>
            <a:gdLst/>
            <a:ahLst/>
            <a:cxnLst/>
            <a:rect r="r" b="b" t="t" l="l"/>
            <a:pathLst>
              <a:path h="6770927" w="1895859">
                <a:moveTo>
                  <a:pt x="0" y="0"/>
                </a:moveTo>
                <a:lnTo>
                  <a:pt x="1895860" y="0"/>
                </a:lnTo>
                <a:lnTo>
                  <a:pt x="1895860" y="6770927"/>
                </a:lnTo>
                <a:lnTo>
                  <a:pt x="0" y="67709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99867" y="6470799"/>
            <a:ext cx="1323815" cy="4727910"/>
          </a:xfrm>
          <a:custGeom>
            <a:avLst/>
            <a:gdLst/>
            <a:ahLst/>
            <a:cxnLst/>
            <a:rect r="r" b="b" t="t" l="l"/>
            <a:pathLst>
              <a:path h="4727910" w="1323815">
                <a:moveTo>
                  <a:pt x="0" y="0"/>
                </a:moveTo>
                <a:lnTo>
                  <a:pt x="1323814" y="0"/>
                </a:lnTo>
                <a:lnTo>
                  <a:pt x="1323814" y="4727910"/>
                </a:lnTo>
                <a:lnTo>
                  <a:pt x="0" y="47279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25987" y="4704717"/>
            <a:ext cx="3012043" cy="1035048"/>
          </a:xfrm>
          <a:custGeom>
            <a:avLst/>
            <a:gdLst/>
            <a:ahLst/>
            <a:cxnLst/>
            <a:rect r="r" b="b" t="t" l="l"/>
            <a:pathLst>
              <a:path h="1035048" w="3012043">
                <a:moveTo>
                  <a:pt x="0" y="0"/>
                </a:moveTo>
                <a:lnTo>
                  <a:pt x="3012043" y="0"/>
                </a:lnTo>
                <a:lnTo>
                  <a:pt x="3012043" y="1035048"/>
                </a:lnTo>
                <a:lnTo>
                  <a:pt x="0" y="1035048"/>
                </a:lnTo>
                <a:lnTo>
                  <a:pt x="0" y="0"/>
                </a:lnTo>
                <a:close/>
              </a:path>
            </a:pathLst>
          </a:custGeom>
          <a:blipFill>
            <a:blip r:embed="rId12">
              <a:alphaModFix amt="68000"/>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12" id="12"/>
          <p:cNvGrpSpPr/>
          <p:nvPr/>
        </p:nvGrpSpPr>
        <p:grpSpPr>
          <a:xfrm rot="0">
            <a:off x="6435182" y="4674820"/>
            <a:ext cx="1814925" cy="181492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5" id="15"/>
          <p:cNvSpPr/>
          <p:nvPr/>
        </p:nvSpPr>
        <p:spPr>
          <a:xfrm flipH="false" flipV="false" rot="0">
            <a:off x="5162055" y="5001271"/>
            <a:ext cx="1962390" cy="674348"/>
          </a:xfrm>
          <a:custGeom>
            <a:avLst/>
            <a:gdLst/>
            <a:ahLst/>
            <a:cxnLst/>
            <a:rect r="r" b="b" t="t" l="l"/>
            <a:pathLst>
              <a:path h="674348" w="1962390">
                <a:moveTo>
                  <a:pt x="0" y="0"/>
                </a:moveTo>
                <a:lnTo>
                  <a:pt x="1962390" y="0"/>
                </a:lnTo>
                <a:lnTo>
                  <a:pt x="1962390" y="674348"/>
                </a:lnTo>
                <a:lnTo>
                  <a:pt x="0" y="6743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7629224" y="5582283"/>
            <a:ext cx="1690775" cy="581012"/>
          </a:xfrm>
          <a:custGeom>
            <a:avLst/>
            <a:gdLst/>
            <a:ahLst/>
            <a:cxnLst/>
            <a:rect r="r" b="b" t="t" l="l"/>
            <a:pathLst>
              <a:path h="581012" w="1690775">
                <a:moveTo>
                  <a:pt x="0" y="0"/>
                </a:moveTo>
                <a:lnTo>
                  <a:pt x="1690775" y="0"/>
                </a:lnTo>
                <a:lnTo>
                  <a:pt x="1690775" y="581011"/>
                </a:lnTo>
                <a:lnTo>
                  <a:pt x="0" y="5810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7" id="17"/>
          <p:cNvSpPr/>
          <p:nvPr/>
        </p:nvSpPr>
        <p:spPr>
          <a:xfrm flipH="false" flipV="false" rot="0">
            <a:off x="8797251" y="327723"/>
            <a:ext cx="1809964" cy="1724402"/>
          </a:xfrm>
          <a:custGeom>
            <a:avLst/>
            <a:gdLst/>
            <a:ahLst/>
            <a:cxnLst/>
            <a:rect r="r" b="b" t="t" l="l"/>
            <a:pathLst>
              <a:path h="1724402" w="1809964">
                <a:moveTo>
                  <a:pt x="0" y="0"/>
                </a:moveTo>
                <a:lnTo>
                  <a:pt x="1809964" y="0"/>
                </a:lnTo>
                <a:lnTo>
                  <a:pt x="1809964" y="1724402"/>
                </a:lnTo>
                <a:lnTo>
                  <a:pt x="0" y="17244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28700" y="2004455"/>
            <a:ext cx="16230600" cy="5993631"/>
          </a:xfrm>
          <a:custGeom>
            <a:avLst/>
            <a:gdLst/>
            <a:ahLst/>
            <a:cxnLst/>
            <a:rect r="r" b="b" t="t" l="l"/>
            <a:pathLst>
              <a:path h="5993631" w="16230600">
                <a:moveTo>
                  <a:pt x="0" y="0"/>
                </a:moveTo>
                <a:lnTo>
                  <a:pt x="16230600" y="0"/>
                </a:lnTo>
                <a:lnTo>
                  <a:pt x="16230600" y="5993631"/>
                </a:lnTo>
                <a:lnTo>
                  <a:pt x="0" y="5993631"/>
                </a:lnTo>
                <a:lnTo>
                  <a:pt x="0" y="0"/>
                </a:lnTo>
                <a:close/>
              </a:path>
            </a:pathLst>
          </a:custGeom>
          <a:blipFill>
            <a:blip r:embed="rId18"/>
            <a:stretch>
              <a:fillRect l="-4899" t="-47142" r="-62003" b="-107090"/>
            </a:stretch>
          </a:blipFill>
        </p:spPr>
      </p:sp>
      <p:grpSp>
        <p:nvGrpSpPr>
          <p:cNvPr name="Group 19" id="19"/>
          <p:cNvGrpSpPr/>
          <p:nvPr/>
        </p:nvGrpSpPr>
        <p:grpSpPr>
          <a:xfrm rot="0">
            <a:off x="2855367" y="614358"/>
            <a:ext cx="12634950" cy="997383"/>
            <a:chOff x="0" y="0"/>
            <a:chExt cx="3327724" cy="262685"/>
          </a:xfrm>
        </p:grpSpPr>
        <p:sp>
          <p:nvSpPr>
            <p:cNvPr name="Freeform 20" id="20"/>
            <p:cNvSpPr/>
            <p:nvPr/>
          </p:nvSpPr>
          <p:spPr>
            <a:xfrm flipH="false" flipV="false" rot="0">
              <a:off x="0" y="0"/>
              <a:ext cx="3327724" cy="262685"/>
            </a:xfrm>
            <a:custGeom>
              <a:avLst/>
              <a:gdLst/>
              <a:ahLst/>
              <a:cxnLst/>
              <a:rect r="r" b="b" t="t" l="l"/>
              <a:pathLst>
                <a:path h="262685" w="3327724">
                  <a:moveTo>
                    <a:pt x="0" y="0"/>
                  </a:moveTo>
                  <a:lnTo>
                    <a:pt x="3327724" y="0"/>
                  </a:lnTo>
                  <a:lnTo>
                    <a:pt x="3327724" y="262685"/>
                  </a:lnTo>
                  <a:lnTo>
                    <a:pt x="0" y="262685"/>
                  </a:lnTo>
                  <a:close/>
                </a:path>
              </a:pathLst>
            </a:custGeom>
            <a:solidFill>
              <a:srgbClr val="000000"/>
            </a:solidFill>
          </p:spPr>
        </p:sp>
        <p:sp>
          <p:nvSpPr>
            <p:cNvPr name="TextBox 21" id="21"/>
            <p:cNvSpPr txBox="true"/>
            <p:nvPr/>
          </p:nvSpPr>
          <p:spPr>
            <a:xfrm>
              <a:off x="0" y="-9525"/>
              <a:ext cx="3327724" cy="272210"/>
            </a:xfrm>
            <a:prstGeom prst="rect">
              <a:avLst/>
            </a:prstGeom>
          </p:spPr>
          <p:txBody>
            <a:bodyPr anchor="ctr" rtlCol="false" tIns="50800" lIns="50800" bIns="50800" rIns="50800"/>
            <a:lstStyle/>
            <a:p>
              <a:pPr algn="ctr">
                <a:lnSpc>
                  <a:spcPts val="2363"/>
                </a:lnSpc>
              </a:pPr>
            </a:p>
          </p:txBody>
        </p:sp>
      </p:grpSp>
      <p:grpSp>
        <p:nvGrpSpPr>
          <p:cNvPr name="Group 22" id="22"/>
          <p:cNvGrpSpPr/>
          <p:nvPr/>
        </p:nvGrpSpPr>
        <p:grpSpPr>
          <a:xfrm rot="0">
            <a:off x="1028700" y="8302886"/>
            <a:ext cx="16230600" cy="1427961"/>
            <a:chOff x="0" y="0"/>
            <a:chExt cx="4274726" cy="376089"/>
          </a:xfrm>
        </p:grpSpPr>
        <p:sp>
          <p:nvSpPr>
            <p:cNvPr name="Freeform 23" id="23"/>
            <p:cNvSpPr/>
            <p:nvPr/>
          </p:nvSpPr>
          <p:spPr>
            <a:xfrm flipH="false" flipV="false" rot="0">
              <a:off x="0" y="0"/>
              <a:ext cx="4274726" cy="376089"/>
            </a:xfrm>
            <a:custGeom>
              <a:avLst/>
              <a:gdLst/>
              <a:ahLst/>
              <a:cxnLst/>
              <a:rect r="r" b="b" t="t" l="l"/>
              <a:pathLst>
                <a:path h="376089" w="4274726">
                  <a:moveTo>
                    <a:pt x="0" y="0"/>
                  </a:moveTo>
                  <a:lnTo>
                    <a:pt x="4274726" y="0"/>
                  </a:lnTo>
                  <a:lnTo>
                    <a:pt x="4274726" y="376089"/>
                  </a:lnTo>
                  <a:lnTo>
                    <a:pt x="0" y="376089"/>
                  </a:lnTo>
                  <a:close/>
                </a:path>
              </a:pathLst>
            </a:custGeom>
            <a:solidFill>
              <a:srgbClr val="000000"/>
            </a:solidFill>
          </p:spPr>
        </p:sp>
        <p:sp>
          <p:nvSpPr>
            <p:cNvPr name="TextBox 24" id="24"/>
            <p:cNvSpPr txBox="true"/>
            <p:nvPr/>
          </p:nvSpPr>
          <p:spPr>
            <a:xfrm>
              <a:off x="0" y="-85725"/>
              <a:ext cx="4274726" cy="461814"/>
            </a:xfrm>
            <a:prstGeom prst="rect">
              <a:avLst/>
            </a:prstGeom>
          </p:spPr>
          <p:txBody>
            <a:bodyPr anchor="ctr" rtlCol="false" tIns="50800" lIns="50800" bIns="50800" rIns="50800"/>
            <a:lstStyle/>
            <a:p>
              <a:pPr algn="ctr">
                <a:lnSpc>
                  <a:spcPts val="4304"/>
                </a:lnSpc>
              </a:pPr>
              <a:r>
                <a:rPr lang="en-US" b="true" sz="3499">
                  <a:solidFill>
                    <a:srgbClr val="FFFFFF"/>
                  </a:solidFill>
                  <a:latin typeface="Times New Roman Bold"/>
                  <a:ea typeface="Times New Roman Bold"/>
                  <a:cs typeface="Times New Roman Bold"/>
                  <a:sym typeface="Times New Roman Bold"/>
                </a:rPr>
                <a:t>Conclusion: </a:t>
              </a:r>
              <a:r>
                <a:rPr lang="en-US" sz="3499">
                  <a:solidFill>
                    <a:srgbClr val="FFFFFF"/>
                  </a:solidFill>
                  <a:latin typeface="Times New Roman"/>
                  <a:ea typeface="Times New Roman"/>
                  <a:cs typeface="Times New Roman"/>
                  <a:sym typeface="Times New Roman"/>
                </a:rPr>
                <a:t>The second quarter (Q2) exhibits the highest fare amounts, aligning with the peak in May. A sharp drop is observed in Q3, with a gradual recovery in Q4</a:t>
              </a:r>
              <a:r>
                <a:rPr lang="en-US" b="true" sz="3499">
                  <a:solidFill>
                    <a:srgbClr val="FFFFFF"/>
                  </a:solidFill>
                  <a:latin typeface="Times New Roman Bold"/>
                  <a:ea typeface="Times New Roman Bold"/>
                  <a:cs typeface="Times New Roman Bold"/>
                  <a:sym typeface="Times New Roman Bold"/>
                </a:rPr>
                <a:t>.</a:t>
              </a:r>
            </a:p>
          </p:txBody>
        </p:sp>
      </p:grpSp>
      <p:sp>
        <p:nvSpPr>
          <p:cNvPr name="TextBox 25" id="25"/>
          <p:cNvSpPr txBox="true"/>
          <p:nvPr/>
        </p:nvSpPr>
        <p:spPr>
          <a:xfrm rot="0">
            <a:off x="1028700" y="541057"/>
            <a:ext cx="16230600" cy="958850"/>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1.3 What are the fare trends based on Quarter?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703701" y="1404954"/>
            <a:ext cx="20537032" cy="9687137"/>
          </a:xfrm>
          <a:custGeom>
            <a:avLst/>
            <a:gdLst/>
            <a:ahLst/>
            <a:cxnLst/>
            <a:rect r="r" b="b" t="t" l="l"/>
            <a:pathLst>
              <a:path h="9687137" w="20537032">
                <a:moveTo>
                  <a:pt x="20537031" y="0"/>
                </a:moveTo>
                <a:lnTo>
                  <a:pt x="0" y="0"/>
                </a:lnTo>
                <a:lnTo>
                  <a:pt x="0" y="9687137"/>
                </a:lnTo>
                <a:lnTo>
                  <a:pt x="20537031" y="9687137"/>
                </a:lnTo>
                <a:lnTo>
                  <a:pt x="2053703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8610">
            <a:off x="-3771218" y="-1132303"/>
            <a:ext cx="13918805" cy="12829012"/>
            <a:chOff x="0" y="0"/>
            <a:chExt cx="3665858" cy="3378834"/>
          </a:xfrm>
        </p:grpSpPr>
        <p:sp>
          <p:nvSpPr>
            <p:cNvPr name="Freeform 4" id="4"/>
            <p:cNvSpPr/>
            <p:nvPr/>
          </p:nvSpPr>
          <p:spPr>
            <a:xfrm flipH="false" flipV="false" rot="0">
              <a:off x="0" y="0"/>
              <a:ext cx="3665858" cy="3378834"/>
            </a:xfrm>
            <a:custGeom>
              <a:avLst/>
              <a:gdLst/>
              <a:ahLst/>
              <a:cxnLst/>
              <a:rect r="r" b="b" t="t" l="l"/>
              <a:pathLst>
                <a:path h="3378834" w="3665858">
                  <a:moveTo>
                    <a:pt x="0" y="0"/>
                  </a:moveTo>
                  <a:lnTo>
                    <a:pt x="3665858" y="0"/>
                  </a:lnTo>
                  <a:lnTo>
                    <a:pt x="3665858" y="3378834"/>
                  </a:lnTo>
                  <a:lnTo>
                    <a:pt x="0" y="3378834"/>
                  </a:lnTo>
                  <a:close/>
                </a:path>
              </a:pathLst>
            </a:custGeom>
            <a:solidFill>
              <a:srgbClr val="FFFFFF"/>
            </a:solidFill>
          </p:spPr>
        </p:sp>
        <p:sp>
          <p:nvSpPr>
            <p:cNvPr name="TextBox 5" id="5"/>
            <p:cNvSpPr txBox="true"/>
            <p:nvPr/>
          </p:nvSpPr>
          <p:spPr>
            <a:xfrm>
              <a:off x="0" y="-9525"/>
              <a:ext cx="3665858" cy="338835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130785" y="-935484"/>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859058" y="787833"/>
            <a:ext cx="1884661" cy="18846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0" id="10"/>
          <p:cNvSpPr/>
          <p:nvPr/>
        </p:nvSpPr>
        <p:spPr>
          <a:xfrm flipH="false" flipV="false" rot="0">
            <a:off x="8394930" y="7372450"/>
            <a:ext cx="2697579" cy="2570057"/>
          </a:xfrm>
          <a:custGeom>
            <a:avLst/>
            <a:gdLst/>
            <a:ahLst/>
            <a:cxnLst/>
            <a:rect r="r" b="b" t="t" l="l"/>
            <a:pathLst>
              <a:path h="2570057" w="2697579">
                <a:moveTo>
                  <a:pt x="0" y="0"/>
                </a:moveTo>
                <a:lnTo>
                  <a:pt x="2697579" y="0"/>
                </a:lnTo>
                <a:lnTo>
                  <a:pt x="2697579" y="2570057"/>
                </a:lnTo>
                <a:lnTo>
                  <a:pt x="0" y="2570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2347873"/>
            <a:ext cx="16230600" cy="5591254"/>
          </a:xfrm>
          <a:custGeom>
            <a:avLst/>
            <a:gdLst/>
            <a:ahLst/>
            <a:cxnLst/>
            <a:rect r="r" b="b" t="t" l="l"/>
            <a:pathLst>
              <a:path h="5591254" w="16230600">
                <a:moveTo>
                  <a:pt x="0" y="0"/>
                </a:moveTo>
                <a:lnTo>
                  <a:pt x="16230600" y="0"/>
                </a:lnTo>
                <a:lnTo>
                  <a:pt x="16230600" y="5591254"/>
                </a:lnTo>
                <a:lnTo>
                  <a:pt x="0" y="5591254"/>
                </a:lnTo>
                <a:lnTo>
                  <a:pt x="0" y="0"/>
                </a:lnTo>
                <a:close/>
              </a:path>
            </a:pathLst>
          </a:custGeom>
          <a:blipFill>
            <a:blip r:embed="rId6"/>
            <a:stretch>
              <a:fillRect l="-4216" t="-51002" r="-59736" b="-116710"/>
            </a:stretch>
          </a:blipFill>
        </p:spPr>
      </p:sp>
      <p:grpSp>
        <p:nvGrpSpPr>
          <p:cNvPr name="Group 12" id="12"/>
          <p:cNvGrpSpPr/>
          <p:nvPr/>
        </p:nvGrpSpPr>
        <p:grpSpPr>
          <a:xfrm rot="0">
            <a:off x="3188185" y="787833"/>
            <a:ext cx="11936799" cy="942331"/>
            <a:chOff x="0" y="0"/>
            <a:chExt cx="3143848" cy="248186"/>
          </a:xfrm>
        </p:grpSpPr>
        <p:sp>
          <p:nvSpPr>
            <p:cNvPr name="Freeform 13" id="13"/>
            <p:cNvSpPr/>
            <p:nvPr/>
          </p:nvSpPr>
          <p:spPr>
            <a:xfrm flipH="false" flipV="false" rot="0">
              <a:off x="0" y="0"/>
              <a:ext cx="3143848" cy="248186"/>
            </a:xfrm>
            <a:custGeom>
              <a:avLst/>
              <a:gdLst/>
              <a:ahLst/>
              <a:cxnLst/>
              <a:rect r="r" b="b" t="t" l="l"/>
              <a:pathLst>
                <a:path h="248186" w="3143848">
                  <a:moveTo>
                    <a:pt x="0" y="0"/>
                  </a:moveTo>
                  <a:lnTo>
                    <a:pt x="3143848" y="0"/>
                  </a:lnTo>
                  <a:lnTo>
                    <a:pt x="3143848" y="248186"/>
                  </a:lnTo>
                  <a:lnTo>
                    <a:pt x="0" y="248186"/>
                  </a:lnTo>
                  <a:close/>
                </a:path>
              </a:pathLst>
            </a:custGeom>
            <a:solidFill>
              <a:srgbClr val="000000"/>
            </a:solidFill>
          </p:spPr>
        </p:sp>
        <p:sp>
          <p:nvSpPr>
            <p:cNvPr name="TextBox 14" id="14"/>
            <p:cNvSpPr txBox="true"/>
            <p:nvPr/>
          </p:nvSpPr>
          <p:spPr>
            <a:xfrm>
              <a:off x="0" y="-9525"/>
              <a:ext cx="3143848" cy="257711"/>
            </a:xfrm>
            <a:prstGeom prst="rect">
              <a:avLst/>
            </a:prstGeom>
          </p:spPr>
          <p:txBody>
            <a:bodyPr anchor="ctr" rtlCol="false" tIns="50800" lIns="50800" bIns="50800" rIns="50800"/>
            <a:lstStyle/>
            <a:p>
              <a:pPr algn="ctr">
                <a:lnSpc>
                  <a:spcPts val="2363"/>
                </a:lnSpc>
              </a:pPr>
            </a:p>
          </p:txBody>
        </p:sp>
      </p:grpSp>
      <p:grpSp>
        <p:nvGrpSpPr>
          <p:cNvPr name="Group 15" id="15"/>
          <p:cNvGrpSpPr/>
          <p:nvPr/>
        </p:nvGrpSpPr>
        <p:grpSpPr>
          <a:xfrm rot="0">
            <a:off x="1028700" y="8418334"/>
            <a:ext cx="16230600" cy="1738064"/>
            <a:chOff x="0" y="0"/>
            <a:chExt cx="4274726" cy="457762"/>
          </a:xfrm>
        </p:grpSpPr>
        <p:sp>
          <p:nvSpPr>
            <p:cNvPr name="Freeform 16" id="16"/>
            <p:cNvSpPr/>
            <p:nvPr/>
          </p:nvSpPr>
          <p:spPr>
            <a:xfrm flipH="false" flipV="false" rot="0">
              <a:off x="0" y="0"/>
              <a:ext cx="4274726" cy="457762"/>
            </a:xfrm>
            <a:custGeom>
              <a:avLst/>
              <a:gdLst/>
              <a:ahLst/>
              <a:cxnLst/>
              <a:rect r="r" b="b" t="t" l="l"/>
              <a:pathLst>
                <a:path h="457762" w="4274726">
                  <a:moveTo>
                    <a:pt x="0" y="0"/>
                  </a:moveTo>
                  <a:lnTo>
                    <a:pt x="4274726" y="0"/>
                  </a:lnTo>
                  <a:lnTo>
                    <a:pt x="4274726" y="457762"/>
                  </a:lnTo>
                  <a:lnTo>
                    <a:pt x="0" y="457762"/>
                  </a:lnTo>
                  <a:close/>
                </a:path>
              </a:pathLst>
            </a:custGeom>
            <a:solidFill>
              <a:srgbClr val="000000"/>
            </a:solidFill>
          </p:spPr>
        </p:sp>
        <p:sp>
          <p:nvSpPr>
            <p:cNvPr name="TextBox 17" id="17"/>
            <p:cNvSpPr txBox="true"/>
            <p:nvPr/>
          </p:nvSpPr>
          <p:spPr>
            <a:xfrm>
              <a:off x="0" y="-9525"/>
              <a:ext cx="4274726" cy="467287"/>
            </a:xfrm>
            <a:prstGeom prst="rect">
              <a:avLst/>
            </a:prstGeom>
          </p:spPr>
          <p:txBody>
            <a:bodyPr anchor="ctr" rtlCol="false" tIns="50800" lIns="50800" bIns="50800" rIns="50800"/>
            <a:lstStyle/>
            <a:p>
              <a:pPr algn="ctr">
                <a:lnSpc>
                  <a:spcPts val="2363"/>
                </a:lnSpc>
              </a:pPr>
            </a:p>
          </p:txBody>
        </p:sp>
      </p:grpSp>
      <p:sp>
        <p:nvSpPr>
          <p:cNvPr name="TextBox 18" id="18"/>
          <p:cNvSpPr txBox="true"/>
          <p:nvPr/>
        </p:nvSpPr>
        <p:spPr>
          <a:xfrm rot="0">
            <a:off x="1028700" y="688406"/>
            <a:ext cx="16230600" cy="958850"/>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1.4 What are the fare trends based on Days?</a:t>
            </a:r>
          </a:p>
        </p:txBody>
      </p:sp>
      <p:sp>
        <p:nvSpPr>
          <p:cNvPr name="TextBox 19" id="19"/>
          <p:cNvSpPr txBox="true"/>
          <p:nvPr/>
        </p:nvSpPr>
        <p:spPr>
          <a:xfrm rot="0">
            <a:off x="1028700" y="8402764"/>
            <a:ext cx="16230600" cy="1634871"/>
          </a:xfrm>
          <a:prstGeom prst="rect">
            <a:avLst/>
          </a:prstGeom>
        </p:spPr>
        <p:txBody>
          <a:bodyPr anchor="t" rtlCol="false" tIns="0" lIns="0" bIns="0" rIns="0">
            <a:spAutoFit/>
          </a:bodyPr>
          <a:lstStyle/>
          <a:p>
            <a:pPr algn="ctr">
              <a:lnSpc>
                <a:spcPts val="4181"/>
              </a:lnSpc>
              <a:spcBef>
                <a:spcPct val="0"/>
              </a:spcBef>
            </a:pPr>
            <a:r>
              <a:rPr lang="en-US" sz="3399">
                <a:solidFill>
                  <a:srgbClr val="FFFFFF"/>
                </a:solidFill>
                <a:latin typeface="Times New Roman"/>
                <a:ea typeface="Times New Roman"/>
                <a:cs typeface="Times New Roman"/>
                <a:sym typeface="Times New Roman"/>
              </a:rPr>
              <a:t>Conclusion: The fare trends demonstrate a relatively stable pattern during the month, with a noticeable decline after the 25th day. This could indicate a decrease in demand or changes in service availability toward the end of the month.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5524983" y="3872364"/>
            <a:ext cx="13876598" cy="6545469"/>
          </a:xfrm>
          <a:custGeom>
            <a:avLst/>
            <a:gdLst/>
            <a:ahLst/>
            <a:cxnLst/>
            <a:rect r="r" b="b" t="t" l="l"/>
            <a:pathLst>
              <a:path h="6545469" w="13876598">
                <a:moveTo>
                  <a:pt x="13876598" y="0"/>
                </a:moveTo>
                <a:lnTo>
                  <a:pt x="0" y="0"/>
                </a:lnTo>
                <a:lnTo>
                  <a:pt x="0" y="6545469"/>
                </a:lnTo>
                <a:lnTo>
                  <a:pt x="13876598" y="6545469"/>
                </a:lnTo>
                <a:lnTo>
                  <a:pt x="13876598"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562147" y="9523392"/>
            <a:ext cx="21205933" cy="7805667"/>
            <a:chOff x="0" y="0"/>
            <a:chExt cx="5585102" cy="2055814"/>
          </a:xfrm>
        </p:grpSpPr>
        <p:sp>
          <p:nvSpPr>
            <p:cNvPr name="Freeform 4" id="4"/>
            <p:cNvSpPr/>
            <p:nvPr/>
          </p:nvSpPr>
          <p:spPr>
            <a:xfrm flipH="false" flipV="false" rot="0">
              <a:off x="0" y="0"/>
              <a:ext cx="5585102" cy="2055813"/>
            </a:xfrm>
            <a:custGeom>
              <a:avLst/>
              <a:gdLst/>
              <a:ahLst/>
              <a:cxnLst/>
              <a:rect r="r" b="b" t="t" l="l"/>
              <a:pathLst>
                <a:path h="2055813" w="5585102">
                  <a:moveTo>
                    <a:pt x="0" y="0"/>
                  </a:moveTo>
                  <a:lnTo>
                    <a:pt x="5585102" y="0"/>
                  </a:lnTo>
                  <a:lnTo>
                    <a:pt x="5585102" y="2055813"/>
                  </a:lnTo>
                  <a:lnTo>
                    <a:pt x="0" y="2055813"/>
                  </a:lnTo>
                  <a:close/>
                </a:path>
              </a:pathLst>
            </a:custGeom>
            <a:solidFill>
              <a:srgbClr val="06402F"/>
            </a:solidFill>
          </p:spPr>
        </p:sp>
        <p:sp>
          <p:nvSpPr>
            <p:cNvPr name="TextBox 5" id="5"/>
            <p:cNvSpPr txBox="true"/>
            <p:nvPr/>
          </p:nvSpPr>
          <p:spPr>
            <a:xfrm>
              <a:off x="0" y="-9525"/>
              <a:ext cx="5585102" cy="2065339"/>
            </a:xfrm>
            <a:prstGeom prst="rect">
              <a:avLst/>
            </a:prstGeom>
          </p:spPr>
          <p:txBody>
            <a:bodyPr anchor="ctr" rtlCol="false" tIns="50800" lIns="50800" bIns="50800" rIns="50800"/>
            <a:lstStyle/>
            <a:p>
              <a:pPr algn="ctr">
                <a:lnSpc>
                  <a:spcPts val="2363"/>
                </a:lnSpc>
              </a:pPr>
            </a:p>
          </p:txBody>
        </p:sp>
      </p:grpSp>
      <p:grpSp>
        <p:nvGrpSpPr>
          <p:cNvPr name="Group 6" id="6"/>
          <p:cNvGrpSpPr/>
          <p:nvPr/>
        </p:nvGrpSpPr>
        <p:grpSpPr>
          <a:xfrm rot="-87493">
            <a:off x="-3445550" y="4757669"/>
            <a:ext cx="14492663" cy="7056540"/>
            <a:chOff x="0" y="0"/>
            <a:chExt cx="3816998" cy="1858513"/>
          </a:xfrm>
        </p:grpSpPr>
        <p:sp>
          <p:nvSpPr>
            <p:cNvPr name="Freeform 7" id="7"/>
            <p:cNvSpPr/>
            <p:nvPr/>
          </p:nvSpPr>
          <p:spPr>
            <a:xfrm flipH="false" flipV="false" rot="0">
              <a:off x="0" y="0"/>
              <a:ext cx="3816998" cy="1858513"/>
            </a:xfrm>
            <a:custGeom>
              <a:avLst/>
              <a:gdLst/>
              <a:ahLst/>
              <a:cxnLst/>
              <a:rect r="r" b="b" t="t" l="l"/>
              <a:pathLst>
                <a:path h="1858513" w="3816998">
                  <a:moveTo>
                    <a:pt x="0" y="0"/>
                  </a:moveTo>
                  <a:lnTo>
                    <a:pt x="3816998" y="0"/>
                  </a:lnTo>
                  <a:lnTo>
                    <a:pt x="3816998" y="1858513"/>
                  </a:lnTo>
                  <a:lnTo>
                    <a:pt x="0" y="1858513"/>
                  </a:lnTo>
                  <a:close/>
                </a:path>
              </a:pathLst>
            </a:custGeom>
            <a:solidFill>
              <a:srgbClr val="FFFFFF"/>
            </a:solidFill>
          </p:spPr>
        </p:sp>
        <p:sp>
          <p:nvSpPr>
            <p:cNvPr name="TextBox 8" id="8"/>
            <p:cNvSpPr txBox="true"/>
            <p:nvPr/>
          </p:nvSpPr>
          <p:spPr>
            <a:xfrm>
              <a:off x="0" y="-9525"/>
              <a:ext cx="3816998" cy="1868038"/>
            </a:xfrm>
            <a:prstGeom prst="rect">
              <a:avLst/>
            </a:prstGeom>
          </p:spPr>
          <p:txBody>
            <a:bodyPr anchor="ctr" rtlCol="false" tIns="50800" lIns="50800" bIns="50800" rIns="50800"/>
            <a:lstStyle/>
            <a:p>
              <a:pPr algn="ctr">
                <a:lnSpc>
                  <a:spcPts val="2363"/>
                </a:lnSpc>
              </a:pPr>
            </a:p>
          </p:txBody>
        </p:sp>
      </p:grpSp>
      <p:sp>
        <p:nvSpPr>
          <p:cNvPr name="Freeform 9" id="9"/>
          <p:cNvSpPr/>
          <p:nvPr/>
        </p:nvSpPr>
        <p:spPr>
          <a:xfrm flipH="false" flipV="false" rot="250933">
            <a:off x="15542643" y="4832517"/>
            <a:ext cx="3172057" cy="3342205"/>
          </a:xfrm>
          <a:custGeom>
            <a:avLst/>
            <a:gdLst/>
            <a:ahLst/>
            <a:cxnLst/>
            <a:rect r="r" b="b" t="t" l="l"/>
            <a:pathLst>
              <a:path h="3342205" w="3172057">
                <a:moveTo>
                  <a:pt x="0" y="0"/>
                </a:moveTo>
                <a:lnTo>
                  <a:pt x="3172057" y="0"/>
                </a:lnTo>
                <a:lnTo>
                  <a:pt x="3172057" y="3342205"/>
                </a:lnTo>
                <a:lnTo>
                  <a:pt x="0" y="3342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9774350" y="7713153"/>
            <a:ext cx="7484950" cy="2381575"/>
          </a:xfrm>
          <a:custGeom>
            <a:avLst/>
            <a:gdLst/>
            <a:ahLst/>
            <a:cxnLst/>
            <a:rect r="r" b="b" t="t" l="l"/>
            <a:pathLst>
              <a:path h="2381575" w="7484950">
                <a:moveTo>
                  <a:pt x="7484950" y="0"/>
                </a:moveTo>
                <a:lnTo>
                  <a:pt x="0" y="0"/>
                </a:lnTo>
                <a:lnTo>
                  <a:pt x="0" y="2381575"/>
                </a:lnTo>
                <a:lnTo>
                  <a:pt x="7484950" y="2381575"/>
                </a:lnTo>
                <a:lnTo>
                  <a:pt x="748495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134805" y="8819345"/>
            <a:ext cx="286362" cy="656421"/>
          </a:xfrm>
          <a:custGeom>
            <a:avLst/>
            <a:gdLst/>
            <a:ahLst/>
            <a:cxnLst/>
            <a:rect r="r" b="b" t="t" l="l"/>
            <a:pathLst>
              <a:path h="656421" w="286362">
                <a:moveTo>
                  <a:pt x="0" y="0"/>
                </a:moveTo>
                <a:lnTo>
                  <a:pt x="286362" y="0"/>
                </a:lnTo>
                <a:lnTo>
                  <a:pt x="286362" y="656422"/>
                </a:lnTo>
                <a:lnTo>
                  <a:pt x="0" y="6564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1118135" y="4467988"/>
            <a:ext cx="3086596" cy="2940684"/>
          </a:xfrm>
          <a:custGeom>
            <a:avLst/>
            <a:gdLst/>
            <a:ahLst/>
            <a:cxnLst/>
            <a:rect r="r" b="b" t="t" l="l"/>
            <a:pathLst>
              <a:path h="2940684" w="3086596">
                <a:moveTo>
                  <a:pt x="0" y="0"/>
                </a:moveTo>
                <a:lnTo>
                  <a:pt x="3086596" y="0"/>
                </a:lnTo>
                <a:lnTo>
                  <a:pt x="3086596" y="2940684"/>
                </a:lnTo>
                <a:lnTo>
                  <a:pt x="0" y="2940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0">
            <a:off x="762583" y="931679"/>
            <a:ext cx="3086596" cy="2940684"/>
          </a:xfrm>
          <a:custGeom>
            <a:avLst/>
            <a:gdLst/>
            <a:ahLst/>
            <a:cxnLst/>
            <a:rect r="r" b="b" t="t" l="l"/>
            <a:pathLst>
              <a:path h="2940684" w="3086596">
                <a:moveTo>
                  <a:pt x="0" y="0"/>
                </a:moveTo>
                <a:lnTo>
                  <a:pt x="3086597" y="0"/>
                </a:lnTo>
                <a:lnTo>
                  <a:pt x="3086597" y="2940685"/>
                </a:lnTo>
                <a:lnTo>
                  <a:pt x="0" y="29406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4450142" y="1615470"/>
            <a:ext cx="2149680" cy="21496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7" id="17"/>
          <p:cNvSpPr/>
          <p:nvPr/>
        </p:nvSpPr>
        <p:spPr>
          <a:xfrm flipH="false" flipV="false" rot="0">
            <a:off x="-787491" y="3146673"/>
            <a:ext cx="1962390" cy="674348"/>
          </a:xfrm>
          <a:custGeom>
            <a:avLst/>
            <a:gdLst/>
            <a:ahLst/>
            <a:cxnLst/>
            <a:rect r="r" b="b" t="t" l="l"/>
            <a:pathLst>
              <a:path h="674348" w="1962390">
                <a:moveTo>
                  <a:pt x="0" y="0"/>
                </a:moveTo>
                <a:lnTo>
                  <a:pt x="1962390" y="0"/>
                </a:lnTo>
                <a:lnTo>
                  <a:pt x="1962390" y="674348"/>
                </a:lnTo>
                <a:lnTo>
                  <a:pt x="0" y="6743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8" id="18"/>
          <p:cNvSpPr/>
          <p:nvPr/>
        </p:nvSpPr>
        <p:spPr>
          <a:xfrm flipH="false" flipV="false" rot="0">
            <a:off x="5312622" y="2395593"/>
            <a:ext cx="2663231" cy="915183"/>
          </a:xfrm>
          <a:custGeom>
            <a:avLst/>
            <a:gdLst/>
            <a:ahLst/>
            <a:cxnLst/>
            <a:rect r="r" b="b" t="t" l="l"/>
            <a:pathLst>
              <a:path h="915183" w="2663231">
                <a:moveTo>
                  <a:pt x="0" y="0"/>
                </a:moveTo>
                <a:lnTo>
                  <a:pt x="2663232" y="0"/>
                </a:lnTo>
                <a:lnTo>
                  <a:pt x="2663232" y="915183"/>
                </a:lnTo>
                <a:lnTo>
                  <a:pt x="0" y="9151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9" id="19"/>
          <p:cNvSpPr/>
          <p:nvPr/>
        </p:nvSpPr>
        <p:spPr>
          <a:xfrm flipH="false" flipV="false" rot="0">
            <a:off x="1284547" y="2027550"/>
            <a:ext cx="16084401" cy="5387499"/>
          </a:xfrm>
          <a:custGeom>
            <a:avLst/>
            <a:gdLst/>
            <a:ahLst/>
            <a:cxnLst/>
            <a:rect r="r" b="b" t="t" l="l"/>
            <a:pathLst>
              <a:path h="5387499" w="16084401">
                <a:moveTo>
                  <a:pt x="0" y="0"/>
                </a:moveTo>
                <a:lnTo>
                  <a:pt x="16084402" y="0"/>
                </a:lnTo>
                <a:lnTo>
                  <a:pt x="16084402" y="5387499"/>
                </a:lnTo>
                <a:lnTo>
                  <a:pt x="0" y="5387499"/>
                </a:lnTo>
                <a:lnTo>
                  <a:pt x="0" y="0"/>
                </a:lnTo>
                <a:close/>
              </a:path>
            </a:pathLst>
          </a:custGeom>
          <a:blipFill>
            <a:blip r:embed="rId16"/>
            <a:stretch>
              <a:fillRect l="-4337" t="-51101" r="-61433" b="-127285"/>
            </a:stretch>
          </a:blipFill>
        </p:spPr>
      </p:sp>
      <p:grpSp>
        <p:nvGrpSpPr>
          <p:cNvPr name="Group 20" id="20"/>
          <p:cNvGrpSpPr/>
          <p:nvPr/>
        </p:nvGrpSpPr>
        <p:grpSpPr>
          <a:xfrm rot="0">
            <a:off x="1028700" y="8285939"/>
            <a:ext cx="16303699" cy="1655164"/>
            <a:chOff x="0" y="0"/>
            <a:chExt cx="4293978" cy="435928"/>
          </a:xfrm>
        </p:grpSpPr>
        <p:sp>
          <p:nvSpPr>
            <p:cNvPr name="Freeform 21" id="21"/>
            <p:cNvSpPr/>
            <p:nvPr/>
          </p:nvSpPr>
          <p:spPr>
            <a:xfrm flipH="false" flipV="false" rot="0">
              <a:off x="0" y="0"/>
              <a:ext cx="4293979" cy="435928"/>
            </a:xfrm>
            <a:custGeom>
              <a:avLst/>
              <a:gdLst/>
              <a:ahLst/>
              <a:cxnLst/>
              <a:rect r="r" b="b" t="t" l="l"/>
              <a:pathLst>
                <a:path h="435928" w="4293979">
                  <a:moveTo>
                    <a:pt x="0" y="0"/>
                  </a:moveTo>
                  <a:lnTo>
                    <a:pt x="4293979" y="0"/>
                  </a:lnTo>
                  <a:lnTo>
                    <a:pt x="4293979" y="435928"/>
                  </a:lnTo>
                  <a:lnTo>
                    <a:pt x="0" y="435928"/>
                  </a:lnTo>
                  <a:close/>
                </a:path>
              </a:pathLst>
            </a:custGeom>
            <a:solidFill>
              <a:srgbClr val="000000"/>
            </a:solidFill>
          </p:spPr>
        </p:sp>
        <p:sp>
          <p:nvSpPr>
            <p:cNvPr name="TextBox 22" id="22"/>
            <p:cNvSpPr txBox="true"/>
            <p:nvPr/>
          </p:nvSpPr>
          <p:spPr>
            <a:xfrm>
              <a:off x="0" y="-9525"/>
              <a:ext cx="4293978" cy="445453"/>
            </a:xfrm>
            <a:prstGeom prst="rect">
              <a:avLst/>
            </a:prstGeom>
          </p:spPr>
          <p:txBody>
            <a:bodyPr anchor="ctr" rtlCol="false" tIns="50800" lIns="50800" bIns="50800" rIns="50800"/>
            <a:lstStyle/>
            <a:p>
              <a:pPr algn="ctr">
                <a:lnSpc>
                  <a:spcPts val="2363"/>
                </a:lnSpc>
              </a:pPr>
            </a:p>
          </p:txBody>
        </p:sp>
      </p:grpSp>
      <p:grpSp>
        <p:nvGrpSpPr>
          <p:cNvPr name="Group 23" id="23"/>
          <p:cNvGrpSpPr/>
          <p:nvPr/>
        </p:nvGrpSpPr>
        <p:grpSpPr>
          <a:xfrm rot="0">
            <a:off x="1028700" y="716063"/>
            <a:ext cx="16230600" cy="756532"/>
            <a:chOff x="0" y="0"/>
            <a:chExt cx="4274726" cy="199251"/>
          </a:xfrm>
        </p:grpSpPr>
        <p:sp>
          <p:nvSpPr>
            <p:cNvPr name="Freeform 24" id="24"/>
            <p:cNvSpPr/>
            <p:nvPr/>
          </p:nvSpPr>
          <p:spPr>
            <a:xfrm flipH="false" flipV="false" rot="0">
              <a:off x="0" y="0"/>
              <a:ext cx="4274726" cy="199251"/>
            </a:xfrm>
            <a:custGeom>
              <a:avLst/>
              <a:gdLst/>
              <a:ahLst/>
              <a:cxnLst/>
              <a:rect r="r" b="b" t="t" l="l"/>
              <a:pathLst>
                <a:path h="199251" w="4274726">
                  <a:moveTo>
                    <a:pt x="0" y="0"/>
                  </a:moveTo>
                  <a:lnTo>
                    <a:pt x="4274726" y="0"/>
                  </a:lnTo>
                  <a:lnTo>
                    <a:pt x="4274726" y="199251"/>
                  </a:lnTo>
                  <a:lnTo>
                    <a:pt x="0" y="199251"/>
                  </a:lnTo>
                  <a:close/>
                </a:path>
              </a:pathLst>
            </a:custGeom>
            <a:solidFill>
              <a:srgbClr val="000000"/>
            </a:solidFill>
          </p:spPr>
        </p:sp>
        <p:sp>
          <p:nvSpPr>
            <p:cNvPr name="TextBox 25" id="25"/>
            <p:cNvSpPr txBox="true"/>
            <p:nvPr/>
          </p:nvSpPr>
          <p:spPr>
            <a:xfrm>
              <a:off x="0" y="-9525"/>
              <a:ext cx="4274726" cy="208776"/>
            </a:xfrm>
            <a:prstGeom prst="rect">
              <a:avLst/>
            </a:prstGeom>
          </p:spPr>
          <p:txBody>
            <a:bodyPr anchor="ctr" rtlCol="false" tIns="50800" lIns="50800" bIns="50800" rIns="50800"/>
            <a:lstStyle/>
            <a:p>
              <a:pPr algn="ctr">
                <a:lnSpc>
                  <a:spcPts val="2363"/>
                </a:lnSpc>
              </a:pPr>
            </a:p>
          </p:txBody>
        </p:sp>
      </p:grpSp>
      <p:sp>
        <p:nvSpPr>
          <p:cNvPr name="TextBox 26" id="26"/>
          <p:cNvSpPr txBox="true"/>
          <p:nvPr/>
        </p:nvSpPr>
        <p:spPr>
          <a:xfrm rot="0">
            <a:off x="1101799" y="706198"/>
            <a:ext cx="16230600" cy="661797"/>
          </a:xfrm>
          <a:prstGeom prst="rect">
            <a:avLst/>
          </a:prstGeom>
        </p:spPr>
        <p:txBody>
          <a:bodyPr anchor="t" rtlCol="false" tIns="0" lIns="0" bIns="0" rIns="0">
            <a:spAutoFit/>
          </a:bodyPr>
          <a:lstStyle/>
          <a:p>
            <a:pPr algn="ctr">
              <a:lnSpc>
                <a:spcPts val="4674"/>
              </a:lnSpc>
              <a:spcBef>
                <a:spcPct val="0"/>
              </a:spcBef>
            </a:pPr>
            <a:r>
              <a:rPr lang="en-US" b="true" sz="3800">
                <a:solidFill>
                  <a:srgbClr val="FFFFFF"/>
                </a:solidFill>
                <a:latin typeface="Times New Roman Bold"/>
                <a:ea typeface="Times New Roman Bold"/>
                <a:cs typeface="Times New Roman Bold"/>
                <a:sym typeface="Times New Roman Bold"/>
              </a:rPr>
              <a:t>2.0 Which travel mode (Uber Go, Uber XUV, Uber Premium) is most popular?</a:t>
            </a:r>
          </a:p>
        </p:txBody>
      </p:sp>
      <p:sp>
        <p:nvSpPr>
          <p:cNvPr name="TextBox 27" id="27"/>
          <p:cNvSpPr txBox="true"/>
          <p:nvPr/>
        </p:nvSpPr>
        <p:spPr>
          <a:xfrm rot="0">
            <a:off x="1065250" y="8363364"/>
            <a:ext cx="16303699" cy="1455420"/>
          </a:xfrm>
          <a:prstGeom prst="rect">
            <a:avLst/>
          </a:prstGeom>
        </p:spPr>
        <p:txBody>
          <a:bodyPr anchor="t" rtlCol="false" tIns="0" lIns="0" bIns="0" rIns="0">
            <a:spAutoFit/>
          </a:bodyPr>
          <a:lstStyle/>
          <a:p>
            <a:pPr algn="ctr">
              <a:lnSpc>
                <a:spcPts val="3690"/>
              </a:lnSpc>
              <a:spcBef>
                <a:spcPct val="0"/>
              </a:spcBef>
            </a:pPr>
            <a:r>
              <a:rPr lang="en-US" sz="3000">
                <a:solidFill>
                  <a:srgbClr val="FFFFFF"/>
                </a:solidFill>
                <a:latin typeface="Times New Roman"/>
                <a:ea typeface="Times New Roman"/>
                <a:cs typeface="Times New Roman"/>
                <a:sym typeface="Times New Roman"/>
              </a:rPr>
              <a:t>Conclusion: Uber Go is the most popular travel mode, accounting for 66.8% of passenger counts, followed by Uber Premium (28.1%) and Uber Auto (5%). This highlights a strong preference for economical and accessible ride options among users.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604692" y="1277241"/>
            <a:ext cx="20537032" cy="9687137"/>
          </a:xfrm>
          <a:custGeom>
            <a:avLst/>
            <a:gdLst/>
            <a:ahLst/>
            <a:cxnLst/>
            <a:rect r="r" b="b" t="t" l="l"/>
            <a:pathLst>
              <a:path h="9687137" w="20537032">
                <a:moveTo>
                  <a:pt x="20537032" y="0"/>
                </a:moveTo>
                <a:lnTo>
                  <a:pt x="0" y="0"/>
                </a:lnTo>
                <a:lnTo>
                  <a:pt x="0" y="9687136"/>
                </a:lnTo>
                <a:lnTo>
                  <a:pt x="20537032" y="9687136"/>
                </a:lnTo>
                <a:lnTo>
                  <a:pt x="20537032"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26165">
            <a:off x="-1562147" y="8712413"/>
            <a:ext cx="21205933" cy="2708175"/>
            <a:chOff x="0" y="0"/>
            <a:chExt cx="5585102" cy="713264"/>
          </a:xfrm>
        </p:grpSpPr>
        <p:sp>
          <p:nvSpPr>
            <p:cNvPr name="Freeform 4" id="4"/>
            <p:cNvSpPr/>
            <p:nvPr/>
          </p:nvSpPr>
          <p:spPr>
            <a:xfrm flipH="false" flipV="false" rot="0">
              <a:off x="0" y="0"/>
              <a:ext cx="5585102" cy="713264"/>
            </a:xfrm>
            <a:custGeom>
              <a:avLst/>
              <a:gdLst/>
              <a:ahLst/>
              <a:cxnLst/>
              <a:rect r="r" b="b" t="t" l="l"/>
              <a:pathLst>
                <a:path h="713264" w="5585102">
                  <a:moveTo>
                    <a:pt x="0" y="0"/>
                  </a:moveTo>
                  <a:lnTo>
                    <a:pt x="5585102" y="0"/>
                  </a:lnTo>
                  <a:lnTo>
                    <a:pt x="5585102" y="713264"/>
                  </a:lnTo>
                  <a:lnTo>
                    <a:pt x="0" y="713264"/>
                  </a:lnTo>
                  <a:close/>
                </a:path>
              </a:pathLst>
            </a:custGeom>
            <a:solidFill>
              <a:srgbClr val="06402F"/>
            </a:solidFill>
          </p:spPr>
        </p:sp>
        <p:sp>
          <p:nvSpPr>
            <p:cNvPr name="TextBox 5" id="5"/>
            <p:cNvSpPr txBox="true"/>
            <p:nvPr/>
          </p:nvSpPr>
          <p:spPr>
            <a:xfrm>
              <a:off x="0" y="-9525"/>
              <a:ext cx="5585102" cy="722789"/>
            </a:xfrm>
            <a:prstGeom prst="rect">
              <a:avLst/>
            </a:prstGeom>
          </p:spPr>
          <p:txBody>
            <a:bodyPr anchor="ctr" rtlCol="false" tIns="50800" lIns="50800" bIns="50800" rIns="50800"/>
            <a:lstStyle/>
            <a:p>
              <a:pPr algn="ctr">
                <a:lnSpc>
                  <a:spcPts val="2363"/>
                </a:lnSpc>
              </a:pPr>
            </a:p>
          </p:txBody>
        </p:sp>
      </p:grpSp>
      <p:sp>
        <p:nvSpPr>
          <p:cNvPr name="Freeform 6" id="6"/>
          <p:cNvSpPr/>
          <p:nvPr/>
        </p:nvSpPr>
        <p:spPr>
          <a:xfrm flipH="false" flipV="false" rot="0">
            <a:off x="15804830" y="1385315"/>
            <a:ext cx="2908940" cy="999618"/>
          </a:xfrm>
          <a:custGeom>
            <a:avLst/>
            <a:gdLst/>
            <a:ahLst/>
            <a:cxnLst/>
            <a:rect r="r" b="b" t="t" l="l"/>
            <a:pathLst>
              <a:path h="999618" w="2908940">
                <a:moveTo>
                  <a:pt x="0" y="0"/>
                </a:moveTo>
                <a:lnTo>
                  <a:pt x="2908940" y="0"/>
                </a:lnTo>
                <a:lnTo>
                  <a:pt x="2908940" y="999618"/>
                </a:lnTo>
                <a:lnTo>
                  <a:pt x="0" y="999618"/>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3394543"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6050" y="6813421"/>
            <a:ext cx="3461151" cy="3054465"/>
          </a:xfrm>
          <a:custGeom>
            <a:avLst/>
            <a:gdLst/>
            <a:ahLst/>
            <a:cxnLst/>
            <a:rect r="r" b="b" t="t" l="l"/>
            <a:pathLst>
              <a:path h="3054465" w="3461151">
                <a:moveTo>
                  <a:pt x="0" y="0"/>
                </a:moveTo>
                <a:lnTo>
                  <a:pt x="3461150" y="0"/>
                </a:lnTo>
                <a:lnTo>
                  <a:pt x="3461150" y="3054466"/>
                </a:lnTo>
                <a:lnTo>
                  <a:pt x="0" y="3054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708475" y="4795332"/>
            <a:ext cx="4300678" cy="8925936"/>
          </a:xfrm>
          <a:custGeom>
            <a:avLst/>
            <a:gdLst/>
            <a:ahLst/>
            <a:cxnLst/>
            <a:rect r="r" b="b" t="t" l="l"/>
            <a:pathLst>
              <a:path h="8925936" w="4300678">
                <a:moveTo>
                  <a:pt x="0" y="0"/>
                </a:moveTo>
                <a:lnTo>
                  <a:pt x="4300679" y="0"/>
                </a:lnTo>
                <a:lnTo>
                  <a:pt x="4300679" y="8925936"/>
                </a:lnTo>
                <a:lnTo>
                  <a:pt x="0" y="89259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28700" y="5428648"/>
            <a:ext cx="889473" cy="8894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3" id="13"/>
          <p:cNvSpPr/>
          <p:nvPr/>
        </p:nvSpPr>
        <p:spPr>
          <a:xfrm flipH="false" flipV="false" rot="0">
            <a:off x="1397086" y="5643624"/>
            <a:ext cx="1388635" cy="477185"/>
          </a:xfrm>
          <a:custGeom>
            <a:avLst/>
            <a:gdLst/>
            <a:ahLst/>
            <a:cxnLst/>
            <a:rect r="r" b="b" t="t" l="l"/>
            <a:pathLst>
              <a:path h="477185" w="1388635">
                <a:moveTo>
                  <a:pt x="0" y="0"/>
                </a:moveTo>
                <a:lnTo>
                  <a:pt x="1388635" y="0"/>
                </a:lnTo>
                <a:lnTo>
                  <a:pt x="1388635" y="477185"/>
                </a:lnTo>
                <a:lnTo>
                  <a:pt x="0" y="477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0">
            <a:off x="1028700" y="2657933"/>
            <a:ext cx="16230600" cy="5393350"/>
          </a:xfrm>
          <a:custGeom>
            <a:avLst/>
            <a:gdLst/>
            <a:ahLst/>
            <a:cxnLst/>
            <a:rect r="r" b="b" t="t" l="l"/>
            <a:pathLst>
              <a:path h="5393350" w="16230600">
                <a:moveTo>
                  <a:pt x="0" y="0"/>
                </a:moveTo>
                <a:lnTo>
                  <a:pt x="16230600" y="0"/>
                </a:lnTo>
                <a:lnTo>
                  <a:pt x="16230600" y="5393350"/>
                </a:lnTo>
                <a:lnTo>
                  <a:pt x="0" y="5393350"/>
                </a:lnTo>
                <a:lnTo>
                  <a:pt x="0" y="0"/>
                </a:lnTo>
                <a:close/>
              </a:path>
            </a:pathLst>
          </a:custGeom>
          <a:blipFill>
            <a:blip r:embed="rId12"/>
            <a:stretch>
              <a:fillRect l="-4535" t="-121240" r="-60290" b="-57772"/>
            </a:stretch>
          </a:blipFill>
        </p:spPr>
      </p:sp>
      <p:grpSp>
        <p:nvGrpSpPr>
          <p:cNvPr name="Group 15" id="15"/>
          <p:cNvGrpSpPr/>
          <p:nvPr/>
        </p:nvGrpSpPr>
        <p:grpSpPr>
          <a:xfrm rot="0">
            <a:off x="1028700" y="8340654"/>
            <a:ext cx="16230600" cy="1317046"/>
            <a:chOff x="0" y="0"/>
            <a:chExt cx="4274726" cy="346876"/>
          </a:xfrm>
        </p:grpSpPr>
        <p:sp>
          <p:nvSpPr>
            <p:cNvPr name="Freeform 16" id="16"/>
            <p:cNvSpPr/>
            <p:nvPr/>
          </p:nvSpPr>
          <p:spPr>
            <a:xfrm flipH="false" flipV="false" rot="0">
              <a:off x="0" y="0"/>
              <a:ext cx="4274726" cy="346876"/>
            </a:xfrm>
            <a:custGeom>
              <a:avLst/>
              <a:gdLst/>
              <a:ahLst/>
              <a:cxnLst/>
              <a:rect r="r" b="b" t="t" l="l"/>
              <a:pathLst>
                <a:path h="346876" w="4274726">
                  <a:moveTo>
                    <a:pt x="0" y="0"/>
                  </a:moveTo>
                  <a:lnTo>
                    <a:pt x="4274726" y="0"/>
                  </a:lnTo>
                  <a:lnTo>
                    <a:pt x="4274726" y="346876"/>
                  </a:lnTo>
                  <a:lnTo>
                    <a:pt x="0" y="346876"/>
                  </a:lnTo>
                  <a:close/>
                </a:path>
              </a:pathLst>
            </a:custGeom>
            <a:solidFill>
              <a:srgbClr val="000000"/>
            </a:solidFill>
          </p:spPr>
        </p:sp>
        <p:sp>
          <p:nvSpPr>
            <p:cNvPr name="TextBox 17" id="17"/>
            <p:cNvSpPr txBox="true"/>
            <p:nvPr/>
          </p:nvSpPr>
          <p:spPr>
            <a:xfrm>
              <a:off x="0" y="-9525"/>
              <a:ext cx="4274726" cy="356401"/>
            </a:xfrm>
            <a:prstGeom prst="rect">
              <a:avLst/>
            </a:prstGeom>
          </p:spPr>
          <p:txBody>
            <a:bodyPr anchor="ctr" rtlCol="false" tIns="50800" lIns="50800" bIns="50800" rIns="50800"/>
            <a:lstStyle/>
            <a:p>
              <a:pPr algn="ctr">
                <a:lnSpc>
                  <a:spcPts val="2363"/>
                </a:lnSpc>
              </a:pPr>
            </a:p>
          </p:txBody>
        </p:sp>
      </p:grpSp>
      <p:grpSp>
        <p:nvGrpSpPr>
          <p:cNvPr name="Group 18" id="18"/>
          <p:cNvGrpSpPr/>
          <p:nvPr/>
        </p:nvGrpSpPr>
        <p:grpSpPr>
          <a:xfrm rot="0">
            <a:off x="3143788" y="1028700"/>
            <a:ext cx="11981196" cy="1213805"/>
            <a:chOff x="0" y="0"/>
            <a:chExt cx="3155541" cy="319685"/>
          </a:xfrm>
        </p:grpSpPr>
        <p:sp>
          <p:nvSpPr>
            <p:cNvPr name="Freeform 19" id="19"/>
            <p:cNvSpPr/>
            <p:nvPr/>
          </p:nvSpPr>
          <p:spPr>
            <a:xfrm flipH="false" flipV="false" rot="0">
              <a:off x="0" y="0"/>
              <a:ext cx="3155541" cy="319685"/>
            </a:xfrm>
            <a:custGeom>
              <a:avLst/>
              <a:gdLst/>
              <a:ahLst/>
              <a:cxnLst/>
              <a:rect r="r" b="b" t="t" l="l"/>
              <a:pathLst>
                <a:path h="319685" w="3155541">
                  <a:moveTo>
                    <a:pt x="0" y="0"/>
                  </a:moveTo>
                  <a:lnTo>
                    <a:pt x="3155541" y="0"/>
                  </a:lnTo>
                  <a:lnTo>
                    <a:pt x="3155541" y="319685"/>
                  </a:lnTo>
                  <a:lnTo>
                    <a:pt x="0" y="319685"/>
                  </a:lnTo>
                  <a:close/>
                </a:path>
              </a:pathLst>
            </a:custGeom>
            <a:solidFill>
              <a:srgbClr val="000000"/>
            </a:solidFill>
          </p:spPr>
        </p:sp>
        <p:sp>
          <p:nvSpPr>
            <p:cNvPr name="TextBox 20" id="20"/>
            <p:cNvSpPr txBox="true"/>
            <p:nvPr/>
          </p:nvSpPr>
          <p:spPr>
            <a:xfrm>
              <a:off x="0" y="-9525"/>
              <a:ext cx="3155541" cy="329210"/>
            </a:xfrm>
            <a:prstGeom prst="rect">
              <a:avLst/>
            </a:prstGeom>
          </p:spPr>
          <p:txBody>
            <a:bodyPr anchor="ctr" rtlCol="false" tIns="50800" lIns="50800" bIns="50800" rIns="50800"/>
            <a:lstStyle/>
            <a:p>
              <a:pPr algn="ctr">
                <a:lnSpc>
                  <a:spcPts val="2363"/>
                </a:lnSpc>
              </a:pPr>
            </a:p>
          </p:txBody>
        </p:sp>
      </p:grpSp>
      <p:sp>
        <p:nvSpPr>
          <p:cNvPr name="TextBox 21" id="21"/>
          <p:cNvSpPr txBox="true"/>
          <p:nvPr/>
        </p:nvSpPr>
        <p:spPr>
          <a:xfrm rot="0">
            <a:off x="1028700" y="1162941"/>
            <a:ext cx="16230600"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3.0 What are the peak hours for Uber rides?</a:t>
            </a:r>
          </a:p>
        </p:txBody>
      </p:sp>
      <p:sp>
        <p:nvSpPr>
          <p:cNvPr name="TextBox 22" id="22"/>
          <p:cNvSpPr txBox="true"/>
          <p:nvPr/>
        </p:nvSpPr>
        <p:spPr>
          <a:xfrm rot="0">
            <a:off x="1028700" y="8274177"/>
            <a:ext cx="16230600" cy="1252347"/>
          </a:xfrm>
          <a:prstGeom prst="rect">
            <a:avLst/>
          </a:prstGeom>
        </p:spPr>
        <p:txBody>
          <a:bodyPr anchor="t" rtlCol="false" tIns="0" lIns="0" bIns="0" rIns="0">
            <a:spAutoFit/>
          </a:bodyPr>
          <a:lstStyle/>
          <a:p>
            <a:pPr algn="ctr">
              <a:lnSpc>
                <a:spcPts val="4674"/>
              </a:lnSpc>
              <a:spcBef>
                <a:spcPct val="0"/>
              </a:spcBef>
            </a:pPr>
            <a:r>
              <a:rPr lang="en-US" b="true" sz="3800">
                <a:solidFill>
                  <a:srgbClr val="FFFFFF"/>
                </a:solidFill>
                <a:latin typeface="Times New Roman Bold"/>
                <a:ea typeface="Times New Roman Bold"/>
                <a:cs typeface="Times New Roman Bold"/>
                <a:sym typeface="Times New Roman Bold"/>
              </a:rPr>
              <a:t>Conclusion: Peak hours for Uber rides are during the morning (7–9 AM) and evening (5–8 PM), aligning with commuter demand.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A7052"/>
        </a:solidFill>
      </p:bgPr>
    </p:bg>
    <p:spTree>
      <p:nvGrpSpPr>
        <p:cNvPr id="1" name=""/>
        <p:cNvGrpSpPr/>
        <p:nvPr/>
      </p:nvGrpSpPr>
      <p:grpSpPr>
        <a:xfrm>
          <a:off x="0" y="0"/>
          <a:ext cx="0" cy="0"/>
          <a:chOff x="0" y="0"/>
          <a:chExt cx="0" cy="0"/>
        </a:xfrm>
      </p:grpSpPr>
      <p:sp>
        <p:nvSpPr>
          <p:cNvPr name="Freeform 2" id="2"/>
          <p:cNvSpPr/>
          <p:nvPr/>
        </p:nvSpPr>
        <p:spPr>
          <a:xfrm flipH="true" flipV="false" rot="0">
            <a:off x="-1287865" y="1450517"/>
            <a:ext cx="19837548" cy="9357196"/>
          </a:xfrm>
          <a:custGeom>
            <a:avLst/>
            <a:gdLst/>
            <a:ahLst/>
            <a:cxnLst/>
            <a:rect r="r" b="b" t="t" l="l"/>
            <a:pathLst>
              <a:path h="9357196" w="19837548">
                <a:moveTo>
                  <a:pt x="19837548" y="0"/>
                </a:moveTo>
                <a:lnTo>
                  <a:pt x="0" y="0"/>
                </a:lnTo>
                <a:lnTo>
                  <a:pt x="0" y="9357197"/>
                </a:lnTo>
                <a:lnTo>
                  <a:pt x="19837548" y="9357197"/>
                </a:lnTo>
                <a:lnTo>
                  <a:pt x="19837548"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269318" y="8183743"/>
            <a:ext cx="23083973" cy="2434310"/>
          </a:xfrm>
          <a:custGeom>
            <a:avLst/>
            <a:gdLst/>
            <a:ahLst/>
            <a:cxnLst/>
            <a:rect r="r" b="b" t="t" l="l"/>
            <a:pathLst>
              <a:path h="2434310" w="23083973">
                <a:moveTo>
                  <a:pt x="0" y="0"/>
                </a:moveTo>
                <a:lnTo>
                  <a:pt x="23083974" y="0"/>
                </a:lnTo>
                <a:lnTo>
                  <a:pt x="23083974" y="2434310"/>
                </a:lnTo>
                <a:lnTo>
                  <a:pt x="0" y="2434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72669" y="6096305"/>
            <a:ext cx="9123841" cy="3433882"/>
          </a:xfrm>
          <a:custGeom>
            <a:avLst/>
            <a:gdLst/>
            <a:ahLst/>
            <a:cxnLst/>
            <a:rect r="r" b="b" t="t" l="l"/>
            <a:pathLst>
              <a:path h="3433882" w="9123841">
                <a:moveTo>
                  <a:pt x="0" y="0"/>
                </a:moveTo>
                <a:lnTo>
                  <a:pt x="9123841" y="0"/>
                </a:lnTo>
                <a:lnTo>
                  <a:pt x="9123841" y="3433882"/>
                </a:lnTo>
                <a:lnTo>
                  <a:pt x="0" y="3433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28700" y="7229580"/>
            <a:ext cx="5997594" cy="1908325"/>
          </a:xfrm>
          <a:custGeom>
            <a:avLst/>
            <a:gdLst/>
            <a:ahLst/>
            <a:cxnLst/>
            <a:rect r="r" b="b" t="t" l="l"/>
            <a:pathLst>
              <a:path h="1908325" w="5997594">
                <a:moveTo>
                  <a:pt x="5997594" y="0"/>
                </a:moveTo>
                <a:lnTo>
                  <a:pt x="0" y="0"/>
                </a:lnTo>
                <a:lnTo>
                  <a:pt x="0" y="1908326"/>
                </a:lnTo>
                <a:lnTo>
                  <a:pt x="5997594" y="1908326"/>
                </a:lnTo>
                <a:lnTo>
                  <a:pt x="599759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941144" y="7389443"/>
            <a:ext cx="481877" cy="1104595"/>
          </a:xfrm>
          <a:custGeom>
            <a:avLst/>
            <a:gdLst/>
            <a:ahLst/>
            <a:cxnLst/>
            <a:rect r="r" b="b" t="t" l="l"/>
            <a:pathLst>
              <a:path h="1104595" w="481877">
                <a:moveTo>
                  <a:pt x="0" y="0"/>
                </a:moveTo>
                <a:lnTo>
                  <a:pt x="481877" y="0"/>
                </a:lnTo>
                <a:lnTo>
                  <a:pt x="481877" y="1104595"/>
                </a:lnTo>
                <a:lnTo>
                  <a:pt x="0" y="11045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721389" y="8115958"/>
            <a:ext cx="229458" cy="525982"/>
          </a:xfrm>
          <a:custGeom>
            <a:avLst/>
            <a:gdLst/>
            <a:ahLst/>
            <a:cxnLst/>
            <a:rect r="r" b="b" t="t" l="l"/>
            <a:pathLst>
              <a:path h="525982" w="229458">
                <a:moveTo>
                  <a:pt x="0" y="0"/>
                </a:moveTo>
                <a:lnTo>
                  <a:pt x="229459" y="0"/>
                </a:lnTo>
                <a:lnTo>
                  <a:pt x="229459" y="525982"/>
                </a:lnTo>
                <a:lnTo>
                  <a:pt x="0" y="525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505705" y="4704717"/>
            <a:ext cx="2553761" cy="877565"/>
          </a:xfrm>
          <a:custGeom>
            <a:avLst/>
            <a:gdLst/>
            <a:ahLst/>
            <a:cxnLst/>
            <a:rect r="r" b="b" t="t" l="l"/>
            <a:pathLst>
              <a:path h="877565" w="2553761">
                <a:moveTo>
                  <a:pt x="0" y="0"/>
                </a:moveTo>
                <a:lnTo>
                  <a:pt x="2553762" y="0"/>
                </a:lnTo>
                <a:lnTo>
                  <a:pt x="2553762" y="877566"/>
                </a:lnTo>
                <a:lnTo>
                  <a:pt x="0" y="8775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6311370" y="4427782"/>
            <a:ext cx="1895859" cy="6770927"/>
          </a:xfrm>
          <a:custGeom>
            <a:avLst/>
            <a:gdLst/>
            <a:ahLst/>
            <a:cxnLst/>
            <a:rect r="r" b="b" t="t" l="l"/>
            <a:pathLst>
              <a:path h="6770927" w="1895859">
                <a:moveTo>
                  <a:pt x="0" y="0"/>
                </a:moveTo>
                <a:lnTo>
                  <a:pt x="1895860" y="0"/>
                </a:lnTo>
                <a:lnTo>
                  <a:pt x="1895860" y="6770927"/>
                </a:lnTo>
                <a:lnTo>
                  <a:pt x="0" y="67709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99867" y="6470799"/>
            <a:ext cx="1323815" cy="4727910"/>
          </a:xfrm>
          <a:custGeom>
            <a:avLst/>
            <a:gdLst/>
            <a:ahLst/>
            <a:cxnLst/>
            <a:rect r="r" b="b" t="t" l="l"/>
            <a:pathLst>
              <a:path h="4727910" w="1323815">
                <a:moveTo>
                  <a:pt x="0" y="0"/>
                </a:moveTo>
                <a:lnTo>
                  <a:pt x="1323814" y="0"/>
                </a:lnTo>
                <a:lnTo>
                  <a:pt x="1323814" y="4727910"/>
                </a:lnTo>
                <a:lnTo>
                  <a:pt x="0" y="47279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25987" y="4704717"/>
            <a:ext cx="3012043" cy="1035048"/>
          </a:xfrm>
          <a:custGeom>
            <a:avLst/>
            <a:gdLst/>
            <a:ahLst/>
            <a:cxnLst/>
            <a:rect r="r" b="b" t="t" l="l"/>
            <a:pathLst>
              <a:path h="1035048" w="3012043">
                <a:moveTo>
                  <a:pt x="0" y="0"/>
                </a:moveTo>
                <a:lnTo>
                  <a:pt x="3012043" y="0"/>
                </a:lnTo>
                <a:lnTo>
                  <a:pt x="3012043" y="1035048"/>
                </a:lnTo>
                <a:lnTo>
                  <a:pt x="0" y="1035048"/>
                </a:lnTo>
                <a:lnTo>
                  <a:pt x="0" y="0"/>
                </a:lnTo>
                <a:close/>
              </a:path>
            </a:pathLst>
          </a:custGeom>
          <a:blipFill>
            <a:blip r:embed="rId12">
              <a:alphaModFix amt="68000"/>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12" id="12"/>
          <p:cNvGrpSpPr/>
          <p:nvPr/>
        </p:nvGrpSpPr>
        <p:grpSpPr>
          <a:xfrm rot="0">
            <a:off x="6435182" y="4674820"/>
            <a:ext cx="1814925" cy="181492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2363"/>
                </a:lnSpc>
              </a:pPr>
            </a:p>
          </p:txBody>
        </p:sp>
      </p:grpSp>
      <p:sp>
        <p:nvSpPr>
          <p:cNvPr name="Freeform 15" id="15"/>
          <p:cNvSpPr/>
          <p:nvPr/>
        </p:nvSpPr>
        <p:spPr>
          <a:xfrm flipH="false" flipV="false" rot="0">
            <a:off x="5162055" y="5001271"/>
            <a:ext cx="1962390" cy="674348"/>
          </a:xfrm>
          <a:custGeom>
            <a:avLst/>
            <a:gdLst/>
            <a:ahLst/>
            <a:cxnLst/>
            <a:rect r="r" b="b" t="t" l="l"/>
            <a:pathLst>
              <a:path h="674348" w="1962390">
                <a:moveTo>
                  <a:pt x="0" y="0"/>
                </a:moveTo>
                <a:lnTo>
                  <a:pt x="1962390" y="0"/>
                </a:lnTo>
                <a:lnTo>
                  <a:pt x="1962390" y="674348"/>
                </a:lnTo>
                <a:lnTo>
                  <a:pt x="0" y="6743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7629224" y="5582283"/>
            <a:ext cx="1690775" cy="581012"/>
          </a:xfrm>
          <a:custGeom>
            <a:avLst/>
            <a:gdLst/>
            <a:ahLst/>
            <a:cxnLst/>
            <a:rect r="r" b="b" t="t" l="l"/>
            <a:pathLst>
              <a:path h="581012" w="1690775">
                <a:moveTo>
                  <a:pt x="0" y="0"/>
                </a:moveTo>
                <a:lnTo>
                  <a:pt x="1690775" y="0"/>
                </a:lnTo>
                <a:lnTo>
                  <a:pt x="1690775" y="581011"/>
                </a:lnTo>
                <a:lnTo>
                  <a:pt x="0" y="5810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7" id="17"/>
          <p:cNvSpPr/>
          <p:nvPr/>
        </p:nvSpPr>
        <p:spPr>
          <a:xfrm flipH="false" flipV="false" rot="0">
            <a:off x="8797251" y="327723"/>
            <a:ext cx="1809964" cy="1724402"/>
          </a:xfrm>
          <a:custGeom>
            <a:avLst/>
            <a:gdLst/>
            <a:ahLst/>
            <a:cxnLst/>
            <a:rect r="r" b="b" t="t" l="l"/>
            <a:pathLst>
              <a:path h="1724402" w="1809964">
                <a:moveTo>
                  <a:pt x="0" y="0"/>
                </a:moveTo>
                <a:lnTo>
                  <a:pt x="1809964" y="0"/>
                </a:lnTo>
                <a:lnTo>
                  <a:pt x="1809964" y="1724402"/>
                </a:lnTo>
                <a:lnTo>
                  <a:pt x="0" y="17244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95998" y="2393637"/>
            <a:ext cx="16096003" cy="5889616"/>
          </a:xfrm>
          <a:custGeom>
            <a:avLst/>
            <a:gdLst/>
            <a:ahLst/>
            <a:cxnLst/>
            <a:rect r="r" b="b" t="t" l="l"/>
            <a:pathLst>
              <a:path h="5889616" w="16096003">
                <a:moveTo>
                  <a:pt x="0" y="0"/>
                </a:moveTo>
                <a:lnTo>
                  <a:pt x="16096004" y="0"/>
                </a:lnTo>
                <a:lnTo>
                  <a:pt x="16096004" y="5889616"/>
                </a:lnTo>
                <a:lnTo>
                  <a:pt x="0" y="5889616"/>
                </a:lnTo>
                <a:lnTo>
                  <a:pt x="0" y="0"/>
                </a:lnTo>
                <a:close/>
              </a:path>
            </a:pathLst>
          </a:custGeom>
          <a:blipFill>
            <a:blip r:embed="rId18"/>
            <a:stretch>
              <a:fillRect l="-4853" t="-46642" r="-61044" b="-108388"/>
            </a:stretch>
          </a:blipFill>
        </p:spPr>
      </p:sp>
      <p:grpSp>
        <p:nvGrpSpPr>
          <p:cNvPr name="Group 19" id="19"/>
          <p:cNvGrpSpPr/>
          <p:nvPr/>
        </p:nvGrpSpPr>
        <p:grpSpPr>
          <a:xfrm rot="0">
            <a:off x="1028700" y="8494038"/>
            <a:ext cx="16230600" cy="1537505"/>
            <a:chOff x="0" y="0"/>
            <a:chExt cx="4274726" cy="404940"/>
          </a:xfrm>
        </p:grpSpPr>
        <p:sp>
          <p:nvSpPr>
            <p:cNvPr name="Freeform 20" id="20"/>
            <p:cNvSpPr/>
            <p:nvPr/>
          </p:nvSpPr>
          <p:spPr>
            <a:xfrm flipH="false" flipV="false" rot="0">
              <a:off x="0" y="0"/>
              <a:ext cx="4274726" cy="404940"/>
            </a:xfrm>
            <a:custGeom>
              <a:avLst/>
              <a:gdLst/>
              <a:ahLst/>
              <a:cxnLst/>
              <a:rect r="r" b="b" t="t" l="l"/>
              <a:pathLst>
                <a:path h="404940" w="4274726">
                  <a:moveTo>
                    <a:pt x="0" y="0"/>
                  </a:moveTo>
                  <a:lnTo>
                    <a:pt x="4274726" y="0"/>
                  </a:lnTo>
                  <a:lnTo>
                    <a:pt x="4274726" y="404940"/>
                  </a:lnTo>
                  <a:lnTo>
                    <a:pt x="0" y="404940"/>
                  </a:lnTo>
                  <a:close/>
                </a:path>
              </a:pathLst>
            </a:custGeom>
            <a:solidFill>
              <a:srgbClr val="000000"/>
            </a:solidFill>
          </p:spPr>
        </p:sp>
        <p:sp>
          <p:nvSpPr>
            <p:cNvPr name="TextBox 21" id="21"/>
            <p:cNvSpPr txBox="true"/>
            <p:nvPr/>
          </p:nvSpPr>
          <p:spPr>
            <a:xfrm>
              <a:off x="0" y="-9525"/>
              <a:ext cx="4274726" cy="414465"/>
            </a:xfrm>
            <a:prstGeom prst="rect">
              <a:avLst/>
            </a:prstGeom>
          </p:spPr>
          <p:txBody>
            <a:bodyPr anchor="ctr" rtlCol="false" tIns="50800" lIns="50800" bIns="50800" rIns="50800"/>
            <a:lstStyle/>
            <a:p>
              <a:pPr algn="ctr">
                <a:lnSpc>
                  <a:spcPts val="2363"/>
                </a:lnSpc>
              </a:pPr>
            </a:p>
          </p:txBody>
        </p:sp>
      </p:grpSp>
      <p:grpSp>
        <p:nvGrpSpPr>
          <p:cNvPr name="Group 22" id="22"/>
          <p:cNvGrpSpPr/>
          <p:nvPr/>
        </p:nvGrpSpPr>
        <p:grpSpPr>
          <a:xfrm rot="0">
            <a:off x="2067016" y="1028700"/>
            <a:ext cx="14244354" cy="1111961"/>
            <a:chOff x="0" y="0"/>
            <a:chExt cx="3751600" cy="292862"/>
          </a:xfrm>
        </p:grpSpPr>
        <p:sp>
          <p:nvSpPr>
            <p:cNvPr name="Freeform 23" id="23"/>
            <p:cNvSpPr/>
            <p:nvPr/>
          </p:nvSpPr>
          <p:spPr>
            <a:xfrm flipH="false" flipV="false" rot="0">
              <a:off x="0" y="0"/>
              <a:ext cx="3751600" cy="292862"/>
            </a:xfrm>
            <a:custGeom>
              <a:avLst/>
              <a:gdLst/>
              <a:ahLst/>
              <a:cxnLst/>
              <a:rect r="r" b="b" t="t" l="l"/>
              <a:pathLst>
                <a:path h="292862" w="3751600">
                  <a:moveTo>
                    <a:pt x="0" y="0"/>
                  </a:moveTo>
                  <a:lnTo>
                    <a:pt x="3751600" y="0"/>
                  </a:lnTo>
                  <a:lnTo>
                    <a:pt x="3751600" y="292862"/>
                  </a:lnTo>
                  <a:lnTo>
                    <a:pt x="0" y="292862"/>
                  </a:lnTo>
                  <a:close/>
                </a:path>
              </a:pathLst>
            </a:custGeom>
            <a:solidFill>
              <a:srgbClr val="000000"/>
            </a:solidFill>
          </p:spPr>
        </p:sp>
        <p:sp>
          <p:nvSpPr>
            <p:cNvPr name="TextBox 24" id="24"/>
            <p:cNvSpPr txBox="true"/>
            <p:nvPr/>
          </p:nvSpPr>
          <p:spPr>
            <a:xfrm>
              <a:off x="0" y="-9525"/>
              <a:ext cx="3751600" cy="302387"/>
            </a:xfrm>
            <a:prstGeom prst="rect">
              <a:avLst/>
            </a:prstGeom>
          </p:spPr>
          <p:txBody>
            <a:bodyPr anchor="ctr" rtlCol="false" tIns="50800" lIns="50800" bIns="50800" rIns="50800"/>
            <a:lstStyle/>
            <a:p>
              <a:pPr algn="ctr">
                <a:lnSpc>
                  <a:spcPts val="2363"/>
                </a:lnSpc>
              </a:pPr>
            </a:p>
          </p:txBody>
        </p:sp>
      </p:grpSp>
      <p:sp>
        <p:nvSpPr>
          <p:cNvPr name="TextBox 25" id="25"/>
          <p:cNvSpPr txBox="true"/>
          <p:nvPr/>
        </p:nvSpPr>
        <p:spPr>
          <a:xfrm rot="0">
            <a:off x="1028700" y="1083263"/>
            <a:ext cx="16230600" cy="866775"/>
          </a:xfrm>
          <a:prstGeom prst="rect">
            <a:avLst/>
          </a:prstGeom>
        </p:spPr>
        <p:txBody>
          <a:bodyPr anchor="t" rtlCol="false" tIns="0" lIns="0" bIns="0" rIns="0">
            <a:spAutoFit/>
          </a:bodyPr>
          <a:lstStyle/>
          <a:p>
            <a:pPr algn="ctr">
              <a:lnSpc>
                <a:spcPts val="6149"/>
              </a:lnSpc>
              <a:spcBef>
                <a:spcPct val="0"/>
              </a:spcBef>
            </a:pPr>
            <a:r>
              <a:rPr lang="en-US" b="true" sz="4999">
                <a:solidFill>
                  <a:srgbClr val="FFFFFF"/>
                </a:solidFill>
                <a:latin typeface="Times New Roman Bold"/>
                <a:ea typeface="Times New Roman Bold"/>
                <a:cs typeface="Times New Roman Bold"/>
                <a:sym typeface="Times New Roman Bold"/>
              </a:rPr>
              <a:t>4.0 Which locations are the most frequently traveled?</a:t>
            </a:r>
          </a:p>
        </p:txBody>
      </p:sp>
      <p:sp>
        <p:nvSpPr>
          <p:cNvPr name="TextBox 26" id="26"/>
          <p:cNvSpPr txBox="true"/>
          <p:nvPr/>
        </p:nvSpPr>
        <p:spPr>
          <a:xfrm rot="0">
            <a:off x="961402" y="8506855"/>
            <a:ext cx="16230600" cy="1455420"/>
          </a:xfrm>
          <a:prstGeom prst="rect">
            <a:avLst/>
          </a:prstGeom>
        </p:spPr>
        <p:txBody>
          <a:bodyPr anchor="t" rtlCol="false" tIns="0" lIns="0" bIns="0" rIns="0">
            <a:spAutoFit/>
          </a:bodyPr>
          <a:lstStyle/>
          <a:p>
            <a:pPr algn="ctr">
              <a:lnSpc>
                <a:spcPts val="3690"/>
              </a:lnSpc>
              <a:spcBef>
                <a:spcPct val="0"/>
              </a:spcBef>
            </a:pPr>
            <a:r>
              <a:rPr lang="en-US" sz="3000">
                <a:solidFill>
                  <a:srgbClr val="FFFFFF"/>
                </a:solidFill>
                <a:latin typeface="Times New Roman"/>
                <a:ea typeface="Times New Roman"/>
                <a:cs typeface="Times New Roman"/>
                <a:sym typeface="Times New Roman"/>
              </a:rPr>
              <a:t>Conclusion: The heatmap indicates that specific regions in North America and parts of Asia are the most frequently traveled. These hotspots highlight areas with the highest ride activity, likely urban hubs or major cities.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DAGb21ehHPM</dc:identifier>
  <dcterms:modified xsi:type="dcterms:W3CDTF">2011-08-01T06:04:30Z</dcterms:modified>
  <cp:revision>1</cp:revision>
  <dc:title>UBER ANALYSIS</dc:title>
</cp:coreProperties>
</file>